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4431" r:id="rId2"/>
  </p:sldMasterIdLst>
  <p:notesMasterIdLst>
    <p:notesMasterId r:id="rId62"/>
  </p:notesMasterIdLst>
  <p:handoutMasterIdLst>
    <p:handoutMasterId r:id="rId63"/>
  </p:handoutMasterIdLst>
  <p:sldIdLst>
    <p:sldId id="321" r:id="rId3"/>
    <p:sldId id="929" r:id="rId4"/>
    <p:sldId id="887" r:id="rId5"/>
    <p:sldId id="642" r:id="rId6"/>
    <p:sldId id="648" r:id="rId7"/>
    <p:sldId id="649" r:id="rId8"/>
    <p:sldId id="650" r:id="rId9"/>
    <p:sldId id="653" r:id="rId10"/>
    <p:sldId id="654" r:id="rId11"/>
    <p:sldId id="691" r:id="rId12"/>
    <p:sldId id="692" r:id="rId13"/>
    <p:sldId id="655" r:id="rId14"/>
    <p:sldId id="656" r:id="rId15"/>
    <p:sldId id="931" r:id="rId16"/>
    <p:sldId id="657" r:id="rId17"/>
    <p:sldId id="658" r:id="rId18"/>
    <p:sldId id="659" r:id="rId19"/>
    <p:sldId id="905" r:id="rId20"/>
    <p:sldId id="896" r:id="rId21"/>
    <p:sldId id="660" r:id="rId22"/>
    <p:sldId id="661" r:id="rId23"/>
    <p:sldId id="662" r:id="rId24"/>
    <p:sldId id="663" r:id="rId25"/>
    <p:sldId id="664" r:id="rId26"/>
    <p:sldId id="665" r:id="rId27"/>
    <p:sldId id="881" r:id="rId28"/>
    <p:sldId id="926" r:id="rId29"/>
    <p:sldId id="882" r:id="rId30"/>
    <p:sldId id="705" r:id="rId31"/>
    <p:sldId id="706" r:id="rId32"/>
    <p:sldId id="707" r:id="rId33"/>
    <p:sldId id="927" r:id="rId34"/>
    <p:sldId id="709" r:id="rId35"/>
    <p:sldId id="710" r:id="rId36"/>
    <p:sldId id="711" r:id="rId37"/>
    <p:sldId id="712" r:id="rId38"/>
    <p:sldId id="713" r:id="rId39"/>
    <p:sldId id="928" r:id="rId40"/>
    <p:sldId id="884" r:id="rId41"/>
    <p:sldId id="883" r:id="rId42"/>
    <p:sldId id="930" r:id="rId43"/>
    <p:sldId id="715" r:id="rId44"/>
    <p:sldId id="922" r:id="rId45"/>
    <p:sldId id="716" r:id="rId46"/>
    <p:sldId id="717" r:id="rId47"/>
    <p:sldId id="718" r:id="rId48"/>
    <p:sldId id="719" r:id="rId49"/>
    <p:sldId id="720" r:id="rId50"/>
    <p:sldId id="721" r:id="rId51"/>
    <p:sldId id="725" r:id="rId52"/>
    <p:sldId id="726" r:id="rId53"/>
    <p:sldId id="722" r:id="rId54"/>
    <p:sldId id="723" r:id="rId55"/>
    <p:sldId id="724" r:id="rId56"/>
    <p:sldId id="923" r:id="rId57"/>
    <p:sldId id="886" r:id="rId58"/>
    <p:sldId id="728" r:id="rId59"/>
    <p:sldId id="729" r:id="rId60"/>
    <p:sldId id="912" r:id="rId61"/>
  </p:sldIdLst>
  <p:sldSz cx="9144000" cy="6858000" type="screen4x3"/>
  <p:notesSz cx="7315200" cy="96012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FFFF00"/>
    <a:srgbClr val="DDDDDD"/>
    <a:srgbClr val="FFCCFF"/>
    <a:srgbClr val="FF99CC"/>
    <a:srgbClr val="CCFFFF"/>
    <a:srgbClr val="33CCCC"/>
    <a:srgbClr val="FF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97"/>
    <p:restoredTop sz="93540"/>
  </p:normalViewPr>
  <p:slideViewPr>
    <p:cSldViewPr snapToGrid="0">
      <p:cViewPr varScale="1">
        <p:scale>
          <a:sx n="132" d="100"/>
          <a:sy n="132" d="100"/>
        </p:scale>
        <p:origin x="1344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64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3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 algn="l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 algn="l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/>
            </a:lvl1pPr>
          </a:lstStyle>
          <a:p>
            <a:fld id="{27E7A4C0-0DF0-0449-9D95-A00C3A00033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879035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 algn="l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2188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60888"/>
            <a:ext cx="53625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 algn="l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/>
            </a:lvl1pPr>
          </a:lstStyle>
          <a:p>
            <a:fld id="{4510E3E8-69E0-ED41-B5B1-DFAAFC72025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10561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497F947-D63F-8B4D-8C11-557E21B29093}" type="slidenum">
              <a:rPr lang="en-US" altLang="x-none" sz="1200"/>
              <a:pPr/>
              <a:t>1</a:t>
            </a:fld>
            <a:endParaRPr lang="en-US" altLang="x-none" sz="12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1983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1C8BAAE-DC60-C741-B51A-21A1CA1053EE}" type="slidenum">
              <a:rPr lang="en-US" altLang="x-none" sz="1200">
                <a:solidFill>
                  <a:srgbClr val="000000"/>
                </a:solidFill>
              </a:rPr>
              <a:pPr/>
              <a:t>10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04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D45E55C-FDCC-C041-86D8-42D7125A286C}" type="slidenum">
              <a:rPr lang="en-US" altLang="x-none" sz="1200">
                <a:solidFill>
                  <a:srgbClr val="000000"/>
                </a:solidFill>
              </a:rPr>
              <a:pPr/>
              <a:t>11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451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9718DFE-BBEB-4D41-8BD3-8B9D920B5D60}" type="slidenum">
              <a:rPr lang="en-US" altLang="x-none" sz="1200">
                <a:solidFill>
                  <a:srgbClr val="000000"/>
                </a:solidFill>
              </a:rPr>
              <a:pPr/>
              <a:t>12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3550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AC27C32-A54D-9143-819C-351A057BAFB6}" type="slidenum">
              <a:rPr lang="en-US" altLang="x-none" sz="1200">
                <a:solidFill>
                  <a:srgbClr val="000000"/>
                </a:solidFill>
              </a:rPr>
              <a:pPr/>
              <a:t>13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3220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984C22E-99C5-E24D-BE1D-FD84988E0C43}" type="slidenum">
              <a:rPr lang="en-US" altLang="x-none" sz="1200">
                <a:solidFill>
                  <a:srgbClr val="000000"/>
                </a:solidFill>
              </a:rPr>
              <a:pPr/>
              <a:t>14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215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E531E4A-1E9F-EE48-B335-C3058476FEC9}" type="slidenum">
              <a:rPr lang="en-US" altLang="x-none" sz="1200">
                <a:solidFill>
                  <a:srgbClr val="000000"/>
                </a:solidFill>
              </a:rPr>
              <a:pPr/>
              <a:t>15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1932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1D9B4D0-B663-7B4A-9E03-F3865A87BFF1}" type="slidenum">
              <a:rPr lang="en-US" altLang="x-none" sz="1200">
                <a:solidFill>
                  <a:srgbClr val="000000"/>
                </a:solidFill>
              </a:rPr>
              <a:pPr/>
              <a:t>16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4636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E2D43FE-99E4-D241-BBFE-96001F8662E3}" type="slidenum">
              <a:rPr lang="en-US" altLang="x-none" sz="1200">
                <a:solidFill>
                  <a:srgbClr val="000000"/>
                </a:solidFill>
              </a:rPr>
              <a:pPr/>
              <a:t>17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6621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7D0A14F-7E2B-A44F-BFB2-341A187BB5F7}" type="slidenum">
              <a:rPr lang="en-US" altLang="x-none" sz="1200">
                <a:solidFill>
                  <a:srgbClr val="000000"/>
                </a:solidFill>
              </a:rPr>
              <a:pPr/>
              <a:t>18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889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F2684BF-2064-9247-8884-BA4596F07C2C}" type="slidenum">
              <a:rPr lang="en-US" altLang="x-none" sz="1200">
                <a:solidFill>
                  <a:srgbClr val="000000"/>
                </a:solidFill>
              </a:rPr>
              <a:pPr/>
              <a:t>19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8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02B4210-2A7F-9A46-8CBF-E2BBB4AFDEE3}" type="slidenum">
              <a:rPr lang="en-US" altLang="x-none" sz="1200">
                <a:solidFill>
                  <a:srgbClr val="000000"/>
                </a:solidFill>
              </a:rPr>
              <a:pPr/>
              <a:t>2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203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D351B20-BB09-5641-96E0-83986034AD0E}" type="slidenum">
              <a:rPr lang="en-US" altLang="x-none" sz="1200">
                <a:solidFill>
                  <a:srgbClr val="000000"/>
                </a:solidFill>
              </a:rPr>
              <a:pPr/>
              <a:t>20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488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7DAF56C8-20C9-C844-96D6-CDABAEB605BA}" type="slidenum">
              <a:rPr lang="en-US" altLang="x-none" sz="1200">
                <a:solidFill>
                  <a:srgbClr val="000000"/>
                </a:solidFill>
              </a:rPr>
              <a:pPr/>
              <a:t>21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1829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9E91E99-7ADF-2B4C-B3D7-038841CB9DE1}" type="slidenum">
              <a:rPr lang="en-US" altLang="x-none" sz="1200">
                <a:solidFill>
                  <a:srgbClr val="000000"/>
                </a:solidFill>
              </a:rPr>
              <a:pPr/>
              <a:t>22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62637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F889172-95ED-BE45-9BAD-6C72B7DC367A}" type="slidenum">
              <a:rPr lang="en-US" altLang="x-none" sz="1200">
                <a:solidFill>
                  <a:srgbClr val="000000"/>
                </a:solidFill>
              </a:rPr>
              <a:pPr/>
              <a:t>23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6838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9718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F9BFB40-AE35-B644-9196-16E1977D5EAC}" type="slidenum">
              <a:rPr lang="en-US" altLang="x-none" sz="1200">
                <a:solidFill>
                  <a:srgbClr val="000000"/>
                </a:solidFill>
              </a:rPr>
              <a:pPr/>
              <a:t>25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97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DF49888-C195-6547-845C-669EFF46CFA3}" type="slidenum">
              <a:rPr lang="en-US" altLang="x-none" sz="1200">
                <a:solidFill>
                  <a:srgbClr val="000000"/>
                </a:solidFill>
              </a:rPr>
              <a:pPr/>
              <a:t>26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6478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02B4210-2A7F-9A46-8CBF-E2BBB4AFDEE3}" type="slidenum">
              <a:rPr lang="en-US" altLang="x-none" sz="1200">
                <a:solidFill>
                  <a:srgbClr val="000000"/>
                </a:solidFill>
              </a:rPr>
              <a:pPr/>
              <a:t>28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58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263E2C4-E823-4344-9FEC-347C4C15D75A}" type="slidenum">
              <a:rPr lang="en-US" altLang="x-none" sz="1200">
                <a:solidFill>
                  <a:srgbClr val="000000"/>
                </a:solidFill>
              </a:rPr>
              <a:pPr/>
              <a:t>29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7020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D56F675-1635-214D-B554-65B5BCC64BD2}" type="slidenum">
              <a:rPr lang="en-US" altLang="x-none" sz="1200">
                <a:solidFill>
                  <a:srgbClr val="000000"/>
                </a:solidFill>
              </a:rPr>
              <a:pPr/>
              <a:t>30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Char char="r"/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ea typeface="宋体" charset="0"/>
                <a:cs typeface="宋体" charset="0"/>
              </a:rPr>
              <a:t>PORT h1,h2,h3,h4,p1,p2</a:t>
            </a:r>
            <a:r>
              <a:rPr lang="en-US" sz="1800" dirty="0">
                <a:solidFill>
                  <a:srgbClr val="000000"/>
                </a:solidFill>
                <a:latin typeface="Times New Roman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charset="0"/>
                <a:ea typeface="宋体" charset="0"/>
                <a:cs typeface="宋体" charset="0"/>
              </a:rPr>
              <a:t>specifies the IP address and port the client receives its data</a:t>
            </a:r>
            <a:endParaRPr lang="en-US" sz="2000" dirty="0">
              <a:solidFill>
                <a:srgbClr val="000000"/>
              </a:solidFill>
              <a:latin typeface="Times New Roman" charset="0"/>
            </a:endParaRPr>
          </a:p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820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7128DD64-E92A-4A44-9C35-3DCF10ED5806}" type="slidenum">
              <a:rPr lang="en-US" altLang="x-none" sz="1200">
                <a:solidFill>
                  <a:srgbClr val="000000"/>
                </a:solidFill>
              </a:rPr>
              <a:pPr/>
              <a:t>3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400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E35D2BB-6309-B549-BF6B-F88B1EE83BCF}" type="slidenum">
              <a:rPr lang="en-US" altLang="x-none" sz="1200">
                <a:solidFill>
                  <a:srgbClr val="000000"/>
                </a:solidFill>
              </a:rPr>
              <a:pPr/>
              <a:t>31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69069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B50BDA5-5F04-B443-87DC-E4C59B0FD70D}" type="slidenum">
              <a:rPr lang="en-US" altLang="x-none" sz="1200">
                <a:solidFill>
                  <a:srgbClr val="000000"/>
                </a:solidFill>
              </a:rPr>
              <a:pPr/>
              <a:t>32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A: someone (either server or client) needs to pick a new port</a:t>
            </a:r>
          </a:p>
        </p:txBody>
      </p:sp>
    </p:spTree>
    <p:extLst>
      <p:ext uri="{BB962C8B-B14F-4D97-AF65-F5344CB8AC3E}">
        <p14:creationId xmlns:p14="http://schemas.microsoft.com/office/powerpoint/2010/main" val="12089376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2CC3264-842D-D141-848B-9295C011C138}" type="slidenum">
              <a:rPr lang="en-US" altLang="x-none" sz="1200">
                <a:solidFill>
                  <a:srgbClr val="000000"/>
                </a:solidFill>
              </a:rPr>
              <a:pPr/>
              <a:t>33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43783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7B71460-F8A6-CF4D-9DE8-44F4C718199E}" type="slidenum">
              <a:rPr lang="en-US" altLang="x-none" sz="1200">
                <a:solidFill>
                  <a:srgbClr val="000000"/>
                </a:solidFill>
              </a:rPr>
              <a:pPr/>
              <a:t>34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zh-CN" dirty="0">
                <a:latin typeface="Times New Roman" charset="0"/>
                <a:ea typeface="ＭＳ Ｐゴシック" charset="-128"/>
              </a:rPr>
              <a:t>telnet</a:t>
            </a:r>
            <a:r>
              <a:rPr lang="zh-CN" altLang="en-US" dirty="0">
                <a:latin typeface="Times New Roman" charset="0"/>
                <a:ea typeface="ＭＳ Ｐゴシック" charset="-128"/>
              </a:rPr>
              <a:t> </a:t>
            </a:r>
            <a:r>
              <a:rPr lang="en-US" altLang="zh-CN" dirty="0" err="1">
                <a:latin typeface="Times New Roman" charset="0"/>
                <a:ea typeface="ＭＳ Ｐゴシック" charset="-128"/>
              </a:rPr>
              <a:t>ftp.freebsd.org</a:t>
            </a:r>
            <a:r>
              <a:rPr lang="zh-CN" altLang="en-US" dirty="0">
                <a:latin typeface="Times New Roman" charset="0"/>
                <a:ea typeface="ＭＳ Ｐゴシック" charset="-128"/>
              </a:rPr>
              <a:t> </a:t>
            </a:r>
            <a:r>
              <a:rPr lang="en-US" altLang="zh-CN" dirty="0">
                <a:latin typeface="Times New Roman" charset="0"/>
                <a:ea typeface="ＭＳ Ｐゴシック" charset="-128"/>
              </a:rPr>
              <a:t>21</a:t>
            </a:r>
          </a:p>
          <a:p>
            <a:r>
              <a:rPr lang="en-US" altLang="zh-CN" dirty="0">
                <a:latin typeface="Times New Roman" charset="0"/>
                <a:ea typeface="ＭＳ Ｐゴシック" charset="-128"/>
              </a:rPr>
              <a:t>user</a:t>
            </a:r>
            <a:r>
              <a:rPr lang="zh-CN" altLang="en-US" dirty="0">
                <a:latin typeface="Times New Roman" charset="0"/>
                <a:ea typeface="ＭＳ Ｐゴシック" charset="-128"/>
              </a:rPr>
              <a:t> </a:t>
            </a:r>
            <a:r>
              <a:rPr lang="en-US" altLang="zh-CN" dirty="0">
                <a:latin typeface="Times New Roman" charset="0"/>
                <a:ea typeface="ＭＳ Ｐゴシック" charset="-128"/>
              </a:rPr>
              <a:t>anonymous</a:t>
            </a:r>
          </a:p>
          <a:p>
            <a:r>
              <a:rPr lang="en-US" altLang="zh-CN" dirty="0">
                <a:latin typeface="Times New Roman" charset="0"/>
                <a:ea typeface="ＭＳ Ｐゴシック" charset="-128"/>
              </a:rPr>
              <a:t>pass</a:t>
            </a:r>
            <a:r>
              <a:rPr lang="zh-CN" altLang="en-US" dirty="0">
                <a:latin typeface="Times New Roman" charset="0"/>
                <a:ea typeface="ＭＳ Ｐゴシック" charset="-128"/>
              </a:rPr>
              <a:t> </a:t>
            </a:r>
            <a:r>
              <a:rPr lang="en-US" altLang="zh-CN" dirty="0">
                <a:latin typeface="Times New Roman" charset="0"/>
                <a:ea typeface="ＭＳ Ｐゴシック" charset="-128"/>
              </a:rPr>
              <a:t>123</a:t>
            </a:r>
          </a:p>
          <a:p>
            <a:r>
              <a:rPr lang="en-US" altLang="zh-CN" dirty="0" err="1">
                <a:latin typeface="Times New Roman" charset="0"/>
                <a:ea typeface="ＭＳ Ｐゴシック" charset="-128"/>
              </a:rPr>
              <a:t>pasv</a:t>
            </a:r>
            <a:endParaRPr lang="en-US" altLang="zh-CN" dirty="0">
              <a:latin typeface="Times New Roman" charset="0"/>
              <a:ea typeface="ＭＳ Ｐゴシック" charset="-128"/>
            </a:endParaRPr>
          </a:p>
          <a:p>
            <a:endParaRPr lang="en-US" altLang="zh-CN" dirty="0">
              <a:latin typeface="Times New Roman" charset="0"/>
              <a:ea typeface="ＭＳ Ｐゴシック" charset="-128"/>
            </a:endParaRPr>
          </a:p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41846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0E1CC2E-AC62-8944-A3F0-BFD1360E46BF}" type="slidenum">
              <a:rPr lang="en-US" altLang="x-none" sz="1200">
                <a:solidFill>
                  <a:srgbClr val="000000"/>
                </a:solidFill>
              </a:rPr>
              <a:pPr/>
              <a:t>35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82875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1769CE8-766A-7342-A4AB-0E1FFEB57043}" type="slidenum">
              <a:rPr lang="en-US" altLang="x-none" sz="1200">
                <a:solidFill>
                  <a:srgbClr val="000000"/>
                </a:solidFill>
              </a:rPr>
              <a:pPr/>
              <a:t>36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21974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40C8554-787F-A54B-A3AE-A07ACEA99694}" type="slidenum">
              <a:rPr lang="en-US" altLang="x-none" sz="1200">
                <a:solidFill>
                  <a:srgbClr val="000000"/>
                </a:solidFill>
              </a:rPr>
              <a:pPr/>
              <a:t>37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01333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AEE2B24-1CF4-2445-B694-D122B4F5C87D}" type="slidenum">
              <a:rPr lang="en-US" altLang="x-none" sz="1200">
                <a:solidFill>
                  <a:srgbClr val="000000"/>
                </a:solidFill>
              </a:rPr>
              <a:pPr/>
              <a:t>38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3116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AEE2B24-1CF4-2445-B694-D122B4F5C87D}" type="slidenum">
              <a:rPr lang="en-US" altLang="x-none" sz="1200">
                <a:solidFill>
                  <a:srgbClr val="000000"/>
                </a:solidFill>
              </a:rPr>
              <a:pPr/>
              <a:t>39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44397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99CF5C3-AEE5-6A44-9E72-F8E484DD5DDC}" type="slidenum">
              <a:rPr lang="en-US" altLang="x-none" sz="1200">
                <a:solidFill>
                  <a:srgbClr val="000000"/>
                </a:solidFill>
              </a:rPr>
              <a:pPr/>
              <a:t>40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4309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B6BD32E-A870-D949-8614-32573CF6FCEC}" type="slidenum">
              <a:rPr lang="en-US" altLang="x-none" sz="1200">
                <a:solidFill>
                  <a:srgbClr val="000000"/>
                </a:solidFill>
              </a:rPr>
              <a:pPr/>
              <a:t>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64895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02B4210-2A7F-9A46-8CBF-E2BBB4AFDEE3}" type="slidenum">
              <a:rPr lang="en-US" altLang="x-none" sz="1200">
                <a:solidFill>
                  <a:srgbClr val="000000"/>
                </a:solidFill>
              </a:rPr>
              <a:pPr/>
              <a:t>41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889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A46E7FE-6536-5A45-A596-A1C14D4EA916}" type="slidenum">
              <a:rPr lang="en-US" altLang="x-none" sz="1200">
                <a:solidFill>
                  <a:srgbClr val="000000"/>
                </a:solidFill>
              </a:rPr>
              <a:pPr/>
              <a:t>42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0554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5CD690F-AC97-854A-BE3B-ED44186DA66D}" type="slidenum">
              <a:rPr lang="en-US" altLang="x-none" sz="1200">
                <a:solidFill>
                  <a:srgbClr val="000000"/>
                </a:solidFill>
              </a:rPr>
              <a:pPr/>
              <a:t>43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567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861E921-765A-EC47-A169-C5ACFBA0F6A1}" type="slidenum">
              <a:rPr lang="en-US" altLang="x-none" sz="1200">
                <a:solidFill>
                  <a:srgbClr val="000000"/>
                </a:solidFill>
              </a:rPr>
              <a:pPr/>
              <a:t>44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01357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4DC57F7-F4D5-A149-B61E-40302863D974}" type="slidenum">
              <a:rPr lang="en-US" altLang="x-none" sz="1200">
                <a:solidFill>
                  <a:srgbClr val="000000"/>
                </a:solidFill>
              </a:rPr>
              <a:pPr/>
              <a:t>45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08893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8F782B7-6391-2E4E-80AF-DB71085C9B14}" type="slidenum">
              <a:rPr lang="en-US" altLang="x-none" sz="1200">
                <a:solidFill>
                  <a:srgbClr val="000000"/>
                </a:solidFill>
              </a:rPr>
              <a:pPr/>
              <a:t>46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45802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556B339-B257-3A42-A3A4-9F3DAAAE41C6}" type="slidenum">
              <a:rPr lang="en-US" altLang="x-none" sz="1200">
                <a:solidFill>
                  <a:srgbClr val="000000"/>
                </a:solidFill>
              </a:rPr>
              <a:pPr/>
              <a:t>47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Content negotiation, content type indication</a:t>
            </a:r>
          </a:p>
        </p:txBody>
      </p:sp>
    </p:spTree>
    <p:extLst>
      <p:ext uri="{BB962C8B-B14F-4D97-AF65-F5344CB8AC3E}">
        <p14:creationId xmlns:p14="http://schemas.microsoft.com/office/powerpoint/2010/main" val="21237955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6F9C7A0-0C33-9A44-ACA6-1683324C0BC6}" type="slidenum">
              <a:rPr lang="en-US" altLang="x-none" sz="1200">
                <a:solidFill>
                  <a:srgbClr val="000000"/>
                </a:solidFill>
              </a:rPr>
              <a:pPr/>
              <a:t>48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67524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ADA957B-BBA0-B24E-A7BC-10C8A23F8C1E}" type="slidenum">
              <a:rPr lang="en-US" altLang="x-none" sz="1200">
                <a:solidFill>
                  <a:srgbClr val="000000"/>
                </a:solidFill>
              </a:rPr>
              <a:pPr/>
              <a:t>49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66778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3FEB50C-A68D-B440-B94A-6A49B14089D4}" type="slidenum">
              <a:rPr lang="en-US" altLang="x-none" sz="1200">
                <a:solidFill>
                  <a:srgbClr val="000000"/>
                </a:solidFill>
              </a:rPr>
              <a:pPr/>
              <a:t>50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8811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CFFC214E-95AF-6A4B-8595-2FDB3B2E14D7}" type="slidenum">
              <a:rPr lang="en-US" altLang="x-none" sz="1300">
                <a:solidFill>
                  <a:srgbClr val="000000"/>
                </a:solidFill>
                <a:latin typeface="Calibri" charset="0"/>
              </a:rPr>
              <a:pPr eaLnBrk="1" hangingPunct="1"/>
              <a:t>5</a:t>
            </a:fld>
            <a:endParaRPr lang="en-US" altLang="x-none" sz="13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7262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C398594-8ADA-FE44-A177-8629F38367C5}" type="slidenum">
              <a:rPr lang="en-US" altLang="x-none" sz="1200">
                <a:solidFill>
                  <a:srgbClr val="000000"/>
                </a:solidFill>
              </a:rPr>
              <a:pPr/>
              <a:t>51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77323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A39E3AE-B9BF-5D45-AC39-6EC2CD209F60}" type="slidenum">
              <a:rPr lang="en-US" altLang="x-none" sz="1200">
                <a:solidFill>
                  <a:srgbClr val="000000"/>
                </a:solidFill>
              </a:rPr>
              <a:pPr/>
              <a:t>52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43995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48A1AF3-4453-CA4E-921B-FC5E9B817DD1}" type="slidenum">
              <a:rPr lang="en-US" altLang="x-none" sz="1200">
                <a:solidFill>
                  <a:srgbClr val="000000"/>
                </a:solidFill>
              </a:rPr>
              <a:pPr/>
              <a:t>53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52634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EE01EBA-7FB9-4649-BFE1-0425CFD2943D}" type="slidenum">
              <a:rPr lang="en-US" altLang="x-none" sz="1200">
                <a:solidFill>
                  <a:srgbClr val="000000"/>
                </a:solidFill>
              </a:rPr>
              <a:pPr/>
              <a:t>54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28854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36245E1-8F41-F94A-AE87-9C7D292B9DF3}" type="slidenum">
              <a:rPr lang="en-US" altLang="x-none" sz="1200">
                <a:solidFill>
                  <a:srgbClr val="000000"/>
                </a:solidFill>
              </a:rPr>
              <a:pPr/>
              <a:t>55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62412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A0359C0-3910-BF40-9A3F-0FA83AD05CB7}" type="slidenum">
              <a:rPr lang="en-US" altLang="x-none" sz="1200">
                <a:solidFill>
                  <a:srgbClr val="000000"/>
                </a:solidFill>
              </a:rPr>
              <a:pPr/>
              <a:t>56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79068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64EDCFA-D3BF-1E43-AD53-4464C56DA738}" type="slidenum">
              <a:rPr lang="en-US" altLang="x-none" sz="1200">
                <a:solidFill>
                  <a:srgbClr val="000000"/>
                </a:solidFill>
              </a:rPr>
              <a:pPr/>
              <a:t>57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6753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80C1C87-4515-904E-9F19-DCFC914085DD}" type="slidenum">
              <a:rPr lang="en-US" altLang="x-none" sz="1200">
                <a:solidFill>
                  <a:srgbClr val="000000"/>
                </a:solidFill>
              </a:rPr>
              <a:pPr/>
              <a:t>58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6866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719E3F08-1B0B-5C42-B9C3-822275412AEB}" type="slidenum">
              <a:rPr lang="en-US" altLang="x-none" sz="1200">
                <a:solidFill>
                  <a:srgbClr val="000000"/>
                </a:solidFill>
              </a:rPr>
              <a:pPr/>
              <a:t>59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7153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FB9FF60-F311-CD47-B9EB-F3E42ABD2143}" type="slidenum">
              <a:rPr lang="en-US" altLang="x-none" sz="1200">
                <a:solidFill>
                  <a:srgbClr val="000000"/>
                </a:solidFill>
              </a:rPr>
              <a:pPr/>
              <a:t>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3746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593B1CB-FBDF-4244-999E-24C430A24452}" type="slidenum">
              <a:rPr lang="en-US" altLang="x-none" sz="1200">
                <a:solidFill>
                  <a:srgbClr val="000000"/>
                </a:solidFill>
              </a:rPr>
              <a:pPr/>
              <a:t>7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5206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B54B491-08C6-BC41-95BF-2D45B7CC5ADA}" type="slidenum">
              <a:rPr lang="en-US" altLang="x-none" sz="1200">
                <a:solidFill>
                  <a:srgbClr val="000000"/>
                </a:solidFill>
              </a:rPr>
              <a:pPr/>
              <a:t>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0001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5E392EA-9633-4743-B92A-9E230332CF21}" type="slidenum">
              <a:rPr lang="en-US" altLang="x-none" sz="1200">
                <a:solidFill>
                  <a:srgbClr val="000000"/>
                </a:solidFill>
              </a:rPr>
              <a:pPr/>
              <a:t>9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1955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1FE8D8-425F-F648-A467-EB9C44A3570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9624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28A825-85E7-A84B-B458-21AE7162F14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329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E62A08-851A-9042-9EB2-DEA07868074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3546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488728B-FD07-A14F-A15D-89A5C1F0BC5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17919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5D964F3-B62F-4F42-B997-9821C7BF6FC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827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BFB336D-F02B-FC48-B6EB-9F868BB216D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237381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439BE41-BA02-D44D-8422-15F664104B2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2535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1BED2A-7D3E-F94E-9AE4-DE0B8992709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58399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3B48691-A69C-274B-95FB-46044CA0B58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9873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5BD61CF-E55B-CB47-A643-BBB4B1D882F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92050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7B46C2-2399-9B4B-BEC4-FE665291AE22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9343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27DCF1-1802-E74D-A33E-45E83C4548E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62745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3E9DD22-BB8C-AF40-8681-3CA9A0F7E46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44365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01999E2-FA5A-CA40-8E9F-A8ED1591DE6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30722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D702D5E-FC0A-AD4D-96B2-6397DFDE155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0859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44167D-54A4-F44F-BC01-BB4C530E321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2638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5DEAD5-6E9D-DE4E-B757-56CFEF52939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971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D42E2C-7B3C-CD42-AA48-458C0B12CD5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4178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E8B300-BB38-F548-B269-114E3DB86FF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2659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0648D4-6286-9148-8599-E181AA39576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69130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323466-7E67-894C-87C6-58024C4F742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02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ED58CA-2139-1D49-B1C1-1CB336537D2C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1912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75675" y="6575425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3781713-498D-D142-86BE-A260813EE92D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2" name="Rectangle 7"/>
          <p:cNvSpPr>
            <a:spLocks noChangeArrowheads="1"/>
          </p:cNvSpPr>
          <p:nvPr userDrawn="1"/>
        </p:nvSpPr>
        <p:spPr bwMode="auto">
          <a:xfrm>
            <a:off x="0" y="1292225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06" r:id="rId1"/>
    <p:sldLayoutId id="2147487407" r:id="rId2"/>
    <p:sldLayoutId id="2147487408" r:id="rId3"/>
    <p:sldLayoutId id="2147487409" r:id="rId4"/>
    <p:sldLayoutId id="2147487410" r:id="rId5"/>
    <p:sldLayoutId id="2147487411" r:id="rId6"/>
    <p:sldLayoutId id="2147487412" r:id="rId7"/>
    <p:sldLayoutId id="2147487413" r:id="rId8"/>
    <p:sldLayoutId id="2147487414" r:id="rId9"/>
    <p:sldLayoutId id="2147487415" r:id="rId10"/>
    <p:sldLayoutId id="2147487416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87710E19-40DF-8840-A1ED-BB98D1B24519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13318" name="Rectangle 7"/>
          <p:cNvSpPr>
            <a:spLocks noChangeArrowheads="1"/>
          </p:cNvSpPr>
          <p:nvPr userDrawn="1"/>
        </p:nvSpPr>
        <p:spPr bwMode="auto">
          <a:xfrm>
            <a:off x="0" y="1260475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17" r:id="rId1"/>
    <p:sldLayoutId id="2147487418" r:id="rId2"/>
    <p:sldLayoutId id="2147487419" r:id="rId3"/>
    <p:sldLayoutId id="2147487420" r:id="rId4"/>
    <p:sldLayoutId id="2147487421" r:id="rId5"/>
    <p:sldLayoutId id="2147487422" r:id="rId6"/>
    <p:sldLayoutId id="2147487423" r:id="rId7"/>
    <p:sldLayoutId id="2147487424" r:id="rId8"/>
    <p:sldLayoutId id="2147487425" r:id="rId9"/>
    <p:sldLayoutId id="2147487426" r:id="rId10"/>
    <p:sldLayoutId id="214748742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.png"/><Relationship Id="rId5" Type="http://schemas.openxmlformats.org/officeDocument/2006/relationships/image" Target="../media/image3.wmf"/><Relationship Id="rId4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7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8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9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10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gf.org/documents/GFD.20.pd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oleObject" Target="../embeddings/oleObject19.bin"/><Relationship Id="rId18" Type="http://schemas.openxmlformats.org/officeDocument/2006/relationships/image" Target="../media/image10.wmf"/><Relationship Id="rId3" Type="http://schemas.openxmlformats.org/officeDocument/2006/relationships/notesSlide" Target="../notesSlides/notesSlide39.xml"/><Relationship Id="rId21" Type="http://schemas.openxmlformats.org/officeDocument/2006/relationships/oleObject" Target="../embeddings/oleObject24.bin"/><Relationship Id="rId7" Type="http://schemas.openxmlformats.org/officeDocument/2006/relationships/image" Target="../media/image8.wmf"/><Relationship Id="rId12" Type="http://schemas.openxmlformats.org/officeDocument/2006/relationships/oleObject" Target="../embeddings/oleObject18.bin"/><Relationship Id="rId17" Type="http://schemas.openxmlformats.org/officeDocument/2006/relationships/oleObject" Target="../embeddings/oleObject22.bin"/><Relationship Id="rId2" Type="http://schemas.openxmlformats.org/officeDocument/2006/relationships/slideLayout" Target="../slideLayouts/slideLayout15.xml"/><Relationship Id="rId16" Type="http://schemas.openxmlformats.org/officeDocument/2006/relationships/oleObject" Target="../embeddings/oleObject21.bin"/><Relationship Id="rId20" Type="http://schemas.openxmlformats.org/officeDocument/2006/relationships/image" Target="../media/image11.wmf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3.bin"/><Relationship Id="rId11" Type="http://schemas.openxmlformats.org/officeDocument/2006/relationships/oleObject" Target="../embeddings/oleObject17.bin"/><Relationship Id="rId5" Type="http://schemas.openxmlformats.org/officeDocument/2006/relationships/image" Target="../media/image3.wmf"/><Relationship Id="rId15" Type="http://schemas.openxmlformats.org/officeDocument/2006/relationships/image" Target="../media/image9.wmf"/><Relationship Id="rId23" Type="http://schemas.openxmlformats.org/officeDocument/2006/relationships/oleObject" Target="../embeddings/oleObject26.bin"/><Relationship Id="rId10" Type="http://schemas.openxmlformats.org/officeDocument/2006/relationships/oleObject" Target="../embeddings/oleObject16.bin"/><Relationship Id="rId19" Type="http://schemas.openxmlformats.org/officeDocument/2006/relationships/oleObject" Target="../embeddings/oleObject23.bin"/><Relationship Id="rId4" Type="http://schemas.openxmlformats.org/officeDocument/2006/relationships/oleObject" Target="../embeddings/oleObject12.bin"/><Relationship Id="rId9" Type="http://schemas.openxmlformats.org/officeDocument/2006/relationships/oleObject" Target="../embeddings/oleObject15.bin"/><Relationship Id="rId14" Type="http://schemas.openxmlformats.org/officeDocument/2006/relationships/oleObject" Target="../embeddings/oleObject20.bin"/><Relationship Id="rId22" Type="http://schemas.openxmlformats.org/officeDocument/2006/relationships/oleObject" Target="../embeddings/oleObject25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27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29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31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2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mu.edu.cn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mechool.edu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30250" y="1729775"/>
            <a:ext cx="8178800" cy="1470025"/>
          </a:xfrm>
        </p:spPr>
        <p:txBody>
          <a:bodyPr/>
          <a:lstStyle/>
          <a:p>
            <a:pPr algn="ctr"/>
            <a:r>
              <a:rPr lang="en-US" altLang="x-none" dirty="0">
                <a:ea typeface="ＭＳ Ｐゴシック" charset="-128"/>
              </a:rPr>
              <a:t>Network Applications: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TCP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Socket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Programming;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File Transfer Protocol</a:t>
            </a:r>
            <a:r>
              <a:rPr lang="zh-CN" altLang="en-US" dirty="0">
                <a:ea typeface="ＭＳ Ｐゴシック" charset="-128"/>
              </a:rPr>
              <a:t>； </a:t>
            </a:r>
            <a:r>
              <a:rPr lang="en-US" altLang="x-none" dirty="0">
                <a:ea typeface="ＭＳ Ｐゴシック" charset="-128"/>
              </a:rPr>
              <a:t>HTTP/1.0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C55636-A2A2-A942-B24E-82076898E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350" y="3468839"/>
            <a:ext cx="7010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None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None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400" kern="0" dirty="0">
                <a:ea typeface="ＭＳ Ｐゴシック" charset="-128"/>
              </a:rPr>
              <a:t>Qiao</a:t>
            </a:r>
            <a:r>
              <a:rPr lang="zh-CN" altLang="en-US" sz="2400" kern="0" dirty="0">
                <a:ea typeface="ＭＳ Ｐゴシック" charset="-128"/>
              </a:rPr>
              <a:t> </a:t>
            </a:r>
            <a:r>
              <a:rPr lang="en-US" altLang="zh-CN" sz="2400" kern="0" dirty="0">
                <a:ea typeface="ＭＳ Ｐゴシック" charset="-128"/>
              </a:rPr>
              <a:t>Xiang</a:t>
            </a:r>
            <a:endParaRPr lang="en-US" altLang="x-none" sz="2400" kern="0" dirty="0">
              <a:ea typeface="ＭＳ Ｐゴシック" charset="-128"/>
            </a:endParaRPr>
          </a:p>
          <a:p>
            <a:endParaRPr lang="en-US" altLang="x-none" sz="2400" kern="0" dirty="0">
              <a:ea typeface="ＭＳ Ｐゴシック" charset="-128"/>
            </a:endParaRPr>
          </a:p>
          <a:p>
            <a:r>
              <a:rPr lang="en-US" altLang="x-none" sz="2400" kern="0" dirty="0">
                <a:ea typeface="ＭＳ Ｐゴシック" charset="-128"/>
              </a:rPr>
              <a:t>https://</a:t>
            </a:r>
            <a:r>
              <a:rPr lang="en-US" altLang="x-none" sz="2400" kern="0" dirty="0" err="1">
                <a:ea typeface="ＭＳ Ｐゴシック" charset="-128"/>
              </a:rPr>
              <a:t>qiaoxiang.me</a:t>
            </a:r>
            <a:r>
              <a:rPr lang="en-US" altLang="x-none" sz="2400" kern="0" dirty="0">
                <a:ea typeface="ＭＳ Ｐゴシック" charset="-128"/>
              </a:rPr>
              <a:t>/courses</a:t>
            </a:r>
            <a:r>
              <a:rPr lang="en-US" altLang="x-none" sz="2400" kern="0">
                <a:ea typeface="ＭＳ Ｐゴシック" charset="-128"/>
              </a:rPr>
              <a:t>/cnns-xmuf2</a:t>
            </a:r>
            <a:r>
              <a:rPr lang="en-US" altLang="zh-CN" sz="2400" kern="0">
                <a:ea typeface="ＭＳ Ｐゴシック" charset="-128"/>
              </a:rPr>
              <a:t>2</a:t>
            </a:r>
            <a:r>
              <a:rPr lang="en-US" altLang="x-none" sz="2400" kern="0">
                <a:ea typeface="ＭＳ Ｐゴシック" charset="-128"/>
              </a:rPr>
              <a:t>/</a:t>
            </a:r>
            <a:r>
              <a:rPr lang="en-US" altLang="x-none" sz="2400" kern="0" dirty="0" err="1">
                <a:ea typeface="ＭＳ Ｐゴシック" charset="-128"/>
              </a:rPr>
              <a:t>index.shtml</a:t>
            </a:r>
            <a:endParaRPr lang="en-US" altLang="x-none" sz="2400" kern="0" dirty="0">
              <a:ea typeface="ＭＳ Ｐゴシック" charset="-128"/>
            </a:endParaRPr>
          </a:p>
          <a:p>
            <a:endParaRPr lang="en-US" altLang="x-none" sz="2400" kern="0" dirty="0">
              <a:ea typeface="ＭＳ Ｐゴシック" charset="-128"/>
            </a:endParaRPr>
          </a:p>
          <a:p>
            <a:r>
              <a:rPr lang="en-US" altLang="zh-CN" sz="2400" kern="0" dirty="0">
                <a:ea typeface="ＭＳ Ｐゴシック" charset="-128"/>
              </a:rPr>
              <a:t>10</a:t>
            </a:r>
            <a:r>
              <a:rPr lang="en-US" altLang="x-none" sz="2400" kern="0" dirty="0">
                <a:ea typeface="ＭＳ Ｐゴシック" charset="-128"/>
              </a:rPr>
              <a:t>/</a:t>
            </a:r>
            <a:r>
              <a:rPr lang="en-US" altLang="zh-CN" sz="2400" kern="0" dirty="0">
                <a:ea typeface="宋体" charset="-122"/>
              </a:rPr>
              <a:t>04</a:t>
            </a:r>
            <a:r>
              <a:rPr lang="en-US" altLang="x-none" sz="2400" kern="0" dirty="0">
                <a:ea typeface="ＭＳ Ｐゴシック" charset="-128"/>
              </a:rPr>
              <a:t>/20</a:t>
            </a:r>
            <a:r>
              <a:rPr lang="en-US" altLang="zh-CN" sz="2400" kern="0" dirty="0">
                <a:ea typeface="ＭＳ Ｐゴシック" charset="-128"/>
              </a:rPr>
              <a:t>22</a:t>
            </a:r>
            <a:endParaRPr lang="en-US" altLang="x-none" sz="2400" kern="0" dirty="0">
              <a:ea typeface="ＭＳ Ｐゴシック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2397A-A96D-5D43-BF05-F62EA116A4EA}"/>
              </a:ext>
            </a:extLst>
          </p:cNvPr>
          <p:cNvSpPr txBox="1"/>
          <p:nvPr/>
        </p:nvSpPr>
        <p:spPr>
          <a:xfrm>
            <a:off x="465683" y="6407150"/>
            <a:ext cx="822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Th</a:t>
            </a:r>
            <a:r>
              <a:rPr lang="en-US" altLang="zh-CN" sz="1200" dirty="0">
                <a:latin typeface="+mn-lt"/>
              </a:rPr>
              <a:t>is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deck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of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slides</a:t>
            </a:r>
            <a:r>
              <a:rPr lang="en-US" sz="1200" dirty="0">
                <a:latin typeface="+mn-lt"/>
              </a:rPr>
              <a:t> are heavily based on CPSC 433/533 at Yale University, by courtesy of Dr. Y. Richard Yang.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OutputStream</a:t>
            </a:r>
          </a:p>
        </p:txBody>
      </p:sp>
      <p:sp>
        <p:nvSpPr>
          <p:cNvPr id="78850" name="Content Placeholder 3"/>
          <p:cNvSpPr>
            <a:spLocks noGrp="1"/>
          </p:cNvSpPr>
          <p:nvPr>
            <p:ph idx="1"/>
          </p:nvPr>
        </p:nvSpPr>
        <p:spPr>
          <a:xfrm>
            <a:off x="533400" y="1479550"/>
            <a:ext cx="7772400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public abstract class </a:t>
            </a:r>
            <a:r>
              <a:rPr lang="en-US" altLang="x-none" sz="2000" dirty="0" err="1">
                <a:ea typeface="ＭＳ Ｐゴシック" charset="-128"/>
              </a:rPr>
              <a:t>OutputStream</a:t>
            </a:r>
            <a:endParaRPr lang="en-US" altLang="x-none" sz="20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abstract void write(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b)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void write(byte[] data)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void write(byte[] data,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offset,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length)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void flush( 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void close( 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endParaRPr lang="en-US" altLang="x-none" sz="1600" dirty="0">
              <a:ea typeface="ＭＳ Ｐゴシック" charset="-128"/>
            </a:endParaRPr>
          </a:p>
        </p:txBody>
      </p:sp>
      <p:sp>
        <p:nvSpPr>
          <p:cNvPr id="78851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7D381A6-E9AD-5044-A2FC-46D2991760A1}" type="slidenum">
              <a:rPr lang="en-US" altLang="x-none" sz="1400">
                <a:solidFill>
                  <a:srgbClr val="000000"/>
                </a:solidFill>
              </a:rPr>
              <a:pPr/>
              <a:t>10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588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InputStream</a:t>
            </a:r>
          </a:p>
        </p:txBody>
      </p:sp>
      <p:sp>
        <p:nvSpPr>
          <p:cNvPr id="808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public abstract class </a:t>
            </a:r>
            <a:r>
              <a:rPr lang="en-US" altLang="x-none" sz="2000" dirty="0" err="1">
                <a:ea typeface="ＭＳ Ｐゴシック" charset="-128"/>
              </a:rPr>
              <a:t>InputStream</a:t>
            </a:r>
            <a:br>
              <a:rPr lang="en-US" altLang="x-none" sz="2000" dirty="0">
                <a:ea typeface="ＭＳ Ｐゴシック" charset="-128"/>
              </a:rPr>
            </a:br>
            <a:endParaRPr lang="en-US" altLang="x-none" sz="20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abstract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read( 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read(byte[] input)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read(byte[] input,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offset,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length)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long skip(long n)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available( 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void close( 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endParaRPr lang="en-US" altLang="x-none" sz="1600" dirty="0">
              <a:ea typeface="ＭＳ Ｐゴシック" charset="-128"/>
            </a:endParaRPr>
          </a:p>
        </p:txBody>
      </p:sp>
      <p:sp>
        <p:nvSpPr>
          <p:cNvPr id="808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830F21-2FC2-4942-9A06-FA7892DC09D4}" type="slidenum">
              <a:rPr lang="en-US" altLang="x-none" sz="1400">
                <a:solidFill>
                  <a:srgbClr val="000000"/>
                </a:solidFill>
              </a:rPr>
              <a:pPr/>
              <a:t>11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40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Example: Java client (TCP), cont.</a:t>
            </a:r>
          </a:p>
        </p:txBody>
      </p:sp>
      <p:sp>
        <p:nvSpPr>
          <p:cNvPr id="82946" name="Rectangle 3"/>
          <p:cNvSpPr>
            <a:spLocks noChangeArrowheads="1"/>
          </p:cNvSpPr>
          <p:nvPr/>
        </p:nvSpPr>
        <p:spPr bwMode="auto">
          <a:xfrm>
            <a:off x="2692400" y="1866900"/>
            <a:ext cx="64516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outToServer.writeBytes(sentence + '\n'); </a:t>
            </a:r>
            <a:br>
              <a:rPr lang="en-US" altLang="x-none" sz="1800">
                <a:solidFill>
                  <a:srgbClr val="000000"/>
                </a:solidFill>
                <a:latin typeface="Arial" charset="0"/>
              </a:rPr>
            </a:br>
            <a:endParaRPr lang="en-US" altLang="x-none" sz="1800">
              <a:solidFill>
                <a:srgbClr val="000000"/>
              </a:solidFill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</a:rPr>
              <a:t>        </a:t>
            </a:r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BufferedReader inFromServer =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new BufferedReader(new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InputStreamReader(clientSocket.getInputStream()));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modifiedSentence = inFromServer.readLine();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System.out.println</a:t>
            </a:r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("FROM SERVER: " + modifiedSentence</a:t>
            </a:r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clientSocket.close();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      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}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}</a:t>
            </a:r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  <p:sp>
        <p:nvSpPr>
          <p:cNvPr id="82947" name="Text Box 6"/>
          <p:cNvSpPr txBox="1">
            <a:spLocks noChangeArrowheads="1"/>
          </p:cNvSpPr>
          <p:nvPr/>
        </p:nvSpPr>
        <p:spPr bwMode="auto">
          <a:xfrm>
            <a:off x="1052513" y="3817938"/>
            <a:ext cx="14684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Read line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from 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82948" name="Group 12"/>
          <p:cNvGrpSpPr>
            <a:grpSpLocks/>
          </p:cNvGrpSpPr>
          <p:nvPr/>
        </p:nvGrpSpPr>
        <p:grpSpPr bwMode="auto">
          <a:xfrm>
            <a:off x="206375" y="2617788"/>
            <a:ext cx="2809875" cy="915987"/>
            <a:chOff x="114300" y="1849438"/>
            <a:chExt cx="2809875" cy="915987"/>
          </a:xfrm>
        </p:grpSpPr>
        <p:sp>
          <p:nvSpPr>
            <p:cNvPr id="82955" name="Text Box 4"/>
            <p:cNvSpPr txBox="1">
              <a:spLocks noChangeArrowheads="1"/>
            </p:cNvSpPr>
            <p:nvPr/>
          </p:nvSpPr>
          <p:spPr bwMode="auto">
            <a:xfrm>
              <a:off x="114300" y="1849438"/>
              <a:ext cx="2392363" cy="915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Create</a:t>
              </a:r>
            </a:p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input stream</a:t>
              </a:r>
            </a:p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attached to socket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82956" name="Freeform 7"/>
            <p:cNvSpPr>
              <a:spLocks/>
            </p:cNvSpPr>
            <p:nvPr/>
          </p:nvSpPr>
          <p:spPr bwMode="auto">
            <a:xfrm>
              <a:off x="2466975" y="1919288"/>
              <a:ext cx="114300" cy="790575"/>
            </a:xfrm>
            <a:custGeom>
              <a:avLst/>
              <a:gdLst>
                <a:gd name="T0" fmla="*/ 0 w 78"/>
                <a:gd name="T1" fmla="*/ 0 h 342"/>
                <a:gd name="T2" fmla="*/ 2147483647 w 78"/>
                <a:gd name="T3" fmla="*/ 0 h 342"/>
                <a:gd name="T4" fmla="*/ 2147483647 w 78"/>
                <a:gd name="T5" fmla="*/ 2147483647 h 342"/>
                <a:gd name="T6" fmla="*/ 2147483647 w 78"/>
                <a:gd name="T7" fmla="*/ 2147483647 h 3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342"/>
                <a:gd name="T14" fmla="*/ 78 w 78"/>
                <a:gd name="T15" fmla="*/ 342 h 3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342">
                  <a:moveTo>
                    <a:pt x="0" y="0"/>
                  </a:moveTo>
                  <a:lnTo>
                    <a:pt x="78" y="0"/>
                  </a:lnTo>
                  <a:lnTo>
                    <a:pt x="78" y="342"/>
                  </a:lnTo>
                  <a:lnTo>
                    <a:pt x="6" y="342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957" name="Line 8"/>
            <p:cNvSpPr>
              <a:spLocks noChangeShapeType="1"/>
            </p:cNvSpPr>
            <p:nvPr/>
          </p:nvSpPr>
          <p:spPr bwMode="auto">
            <a:xfrm flipV="1">
              <a:off x="2581275" y="2324100"/>
              <a:ext cx="342900" cy="142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2949" name="Group 13"/>
          <p:cNvGrpSpPr>
            <a:grpSpLocks/>
          </p:cNvGrpSpPr>
          <p:nvPr/>
        </p:nvGrpSpPr>
        <p:grpSpPr bwMode="auto">
          <a:xfrm>
            <a:off x="1249363" y="1711325"/>
            <a:ext cx="1455737" cy="641350"/>
            <a:chOff x="1487488" y="3321050"/>
            <a:chExt cx="1455737" cy="641350"/>
          </a:xfrm>
        </p:grpSpPr>
        <p:sp>
          <p:nvSpPr>
            <p:cNvPr id="82952" name="Text Box 5"/>
            <p:cNvSpPr txBox="1">
              <a:spLocks noChangeArrowheads="1"/>
            </p:cNvSpPr>
            <p:nvPr/>
          </p:nvSpPr>
          <p:spPr bwMode="auto">
            <a:xfrm>
              <a:off x="1487488" y="3321050"/>
              <a:ext cx="1173162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Send line</a:t>
              </a:r>
            </a:p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to 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82953" name="Freeform 9"/>
            <p:cNvSpPr>
              <a:spLocks/>
            </p:cNvSpPr>
            <p:nvPr/>
          </p:nvSpPr>
          <p:spPr bwMode="auto">
            <a:xfrm>
              <a:off x="2505075" y="3357563"/>
              <a:ext cx="123825" cy="585787"/>
            </a:xfrm>
            <a:custGeom>
              <a:avLst/>
              <a:gdLst>
                <a:gd name="T0" fmla="*/ 0 w 78"/>
                <a:gd name="T1" fmla="*/ 0 h 342"/>
                <a:gd name="T2" fmla="*/ 2147483647 w 78"/>
                <a:gd name="T3" fmla="*/ 0 h 342"/>
                <a:gd name="T4" fmla="*/ 2147483647 w 78"/>
                <a:gd name="T5" fmla="*/ 2147483647 h 342"/>
                <a:gd name="T6" fmla="*/ 2147483647 w 78"/>
                <a:gd name="T7" fmla="*/ 2147483647 h 3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342"/>
                <a:gd name="T14" fmla="*/ 78 w 78"/>
                <a:gd name="T15" fmla="*/ 342 h 3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342">
                  <a:moveTo>
                    <a:pt x="0" y="0"/>
                  </a:moveTo>
                  <a:lnTo>
                    <a:pt x="78" y="0"/>
                  </a:lnTo>
                  <a:lnTo>
                    <a:pt x="78" y="342"/>
                  </a:lnTo>
                  <a:lnTo>
                    <a:pt x="6" y="342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954" name="Line 10"/>
            <p:cNvSpPr>
              <a:spLocks noChangeShapeType="1"/>
            </p:cNvSpPr>
            <p:nvPr/>
          </p:nvSpPr>
          <p:spPr bwMode="auto">
            <a:xfrm flipV="1">
              <a:off x="2633663" y="3667125"/>
              <a:ext cx="309562" cy="15875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2950" name="Freeform 11"/>
          <p:cNvSpPr>
            <a:spLocks/>
          </p:cNvSpPr>
          <p:nvPr/>
        </p:nvSpPr>
        <p:spPr bwMode="auto">
          <a:xfrm>
            <a:off x="2395538" y="3894138"/>
            <a:ext cx="123825" cy="5095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2951" name="Line 12"/>
          <p:cNvSpPr>
            <a:spLocks noChangeShapeType="1"/>
          </p:cNvSpPr>
          <p:nvPr/>
        </p:nvSpPr>
        <p:spPr bwMode="auto">
          <a:xfrm flipV="1">
            <a:off x="2533650" y="4003675"/>
            <a:ext cx="295275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6374796A-8891-B443-A60C-77990D2A06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830F21-2FC2-4942-9A06-FA7892DC09D4}" type="slidenum">
              <a:rPr lang="en-US" altLang="x-none" sz="1400">
                <a:solidFill>
                  <a:srgbClr val="000000"/>
                </a:solidFill>
              </a:rPr>
              <a:pPr/>
              <a:t>12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455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200">
                <a:ea typeface="ＭＳ Ｐゴシック" charset="-128"/>
              </a:rPr>
              <a:t>Example: Java server (TCP)</a:t>
            </a:r>
          </a:p>
        </p:txBody>
      </p:sp>
      <p:sp>
        <p:nvSpPr>
          <p:cNvPr id="84994" name="Rectangle 3"/>
          <p:cNvSpPr>
            <a:spLocks noChangeArrowheads="1"/>
          </p:cNvSpPr>
          <p:nvPr/>
        </p:nvSpPr>
        <p:spPr bwMode="auto">
          <a:xfrm>
            <a:off x="2565400" y="1309688"/>
            <a:ext cx="6262688" cy="522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import java.io.*;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import java.net.*;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class TCPServer {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public static void main(String argv[]) throws Exception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{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String clientSentence;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String capitalizedSentence;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ServerSocket welcomeSocket = new ServerSocket(6789);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while(true) {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Socket connectionSocket = welcomeSocket.accept();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BufferedReader inFromClient =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new BufferedReader(new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InputStreamReader(connectionSocket.getInputStream()));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84995" name="Text Box 4"/>
          <p:cNvSpPr txBox="1">
            <a:spLocks noChangeArrowheads="1"/>
          </p:cNvSpPr>
          <p:nvPr/>
        </p:nvSpPr>
        <p:spPr bwMode="auto">
          <a:xfrm>
            <a:off x="350838" y="3249613"/>
            <a:ext cx="202247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Create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welcoming socket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at port 6789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84996" name="Freeform 7"/>
          <p:cNvSpPr>
            <a:spLocks/>
          </p:cNvSpPr>
          <p:nvPr/>
        </p:nvSpPr>
        <p:spPr bwMode="auto">
          <a:xfrm>
            <a:off x="2247900" y="3309938"/>
            <a:ext cx="152400" cy="800100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4997" name="Line 8"/>
          <p:cNvSpPr>
            <a:spLocks noChangeShapeType="1"/>
          </p:cNvSpPr>
          <p:nvPr/>
        </p:nvSpPr>
        <p:spPr bwMode="auto">
          <a:xfrm>
            <a:off x="2419350" y="3843338"/>
            <a:ext cx="419100" cy="47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84998" name="Object 3"/>
          <p:cNvGraphicFramePr>
            <a:graphicFrameLocks noChangeAspect="1"/>
          </p:cNvGraphicFramePr>
          <p:nvPr/>
        </p:nvGraphicFramePr>
        <p:xfrm>
          <a:off x="5880100" y="234950"/>
          <a:ext cx="3208338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2" name="Photo Editor Photo" r:id="rId4" imgW="11155332" imgH="7535327" progId="MSPhotoEd.3">
                  <p:embed/>
                </p:oleObj>
              </mc:Choice>
              <mc:Fallback>
                <p:oleObj name="Photo Editor Photo" r:id="rId4" imgW="11155332" imgH="7535327" progId="MSPhotoEd.3">
                  <p:embed/>
                  <p:pic>
                    <p:nvPicPr>
                      <p:cNvPr id="8499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0100" y="234950"/>
                        <a:ext cx="3208338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9" name="Rectangle 1"/>
          <p:cNvSpPr>
            <a:spLocks noChangeArrowheads="1"/>
          </p:cNvSpPr>
          <p:nvPr/>
        </p:nvSpPr>
        <p:spPr bwMode="auto">
          <a:xfrm>
            <a:off x="2633663" y="4243388"/>
            <a:ext cx="6272212" cy="2370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AA32466-72CA-3940-8853-1EC2844710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830F21-2FC2-4942-9A06-FA7892DC09D4}" type="slidenum">
              <a:rPr lang="en-US" altLang="x-none" sz="1400">
                <a:solidFill>
                  <a:srgbClr val="000000"/>
                </a:solidFill>
              </a:rPr>
              <a:pPr/>
              <a:t>13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773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Demo</a:t>
            </a:r>
          </a:p>
        </p:txBody>
      </p:sp>
      <p:sp>
        <p:nvSpPr>
          <p:cNvPr id="87042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ZapfDingbats" charset="0"/>
              <a:buNone/>
            </a:pPr>
            <a:r>
              <a:rPr lang="en-US" altLang="x-none" dirty="0">
                <a:ea typeface="ＭＳ Ｐゴシック" charset="-128"/>
              </a:rPr>
              <a:t>% on MAC</a:t>
            </a:r>
          </a:p>
          <a:p>
            <a:pPr marL="0" indent="0">
              <a:buFont typeface="ZapfDingbats" charset="0"/>
              <a:buNone/>
            </a:pPr>
            <a:r>
              <a:rPr lang="en-US" altLang="x-none" dirty="0">
                <a:ea typeface="ＭＳ Ｐゴシック" charset="-128"/>
              </a:rPr>
              <a:t>start </a:t>
            </a:r>
            <a:r>
              <a:rPr lang="en-US" altLang="x-none" dirty="0" err="1">
                <a:ea typeface="ＭＳ Ｐゴシック" charset="-128"/>
              </a:rPr>
              <a:t>TCPServer</a:t>
            </a:r>
            <a:endParaRPr lang="en-US" altLang="x-none" dirty="0">
              <a:ea typeface="ＭＳ Ｐゴシック" charset="-128"/>
            </a:endParaRPr>
          </a:p>
          <a:p>
            <a:pPr marL="0" indent="0">
              <a:buFont typeface="ZapfDingbats" charset="0"/>
              <a:buNone/>
            </a:pPr>
            <a:r>
              <a:rPr lang="en-US" altLang="x-none" dirty="0" err="1">
                <a:ea typeface="ＭＳ Ｐゴシック" charset="-128"/>
              </a:rPr>
              <a:t>wireshark</a:t>
            </a:r>
            <a:r>
              <a:rPr lang="en-US" altLang="x-none" dirty="0">
                <a:ea typeface="ＭＳ Ｐゴシック" charset="-128"/>
              </a:rPr>
              <a:t> to capture our TCP traffic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 err="1">
                <a:ea typeface="ＭＳ Ｐゴシック" charset="-128"/>
              </a:rPr>
              <a:t>tcp.srcport</a:t>
            </a:r>
            <a:r>
              <a:rPr lang="en-US" altLang="x-none" dirty="0">
                <a:ea typeface="ＭＳ Ｐゴシック" charset="-128"/>
              </a:rPr>
              <a:t>==6789 or </a:t>
            </a:r>
            <a:r>
              <a:rPr lang="en-US" altLang="x-none" dirty="0" err="1">
                <a:ea typeface="ＭＳ Ｐゴシック" charset="-128"/>
              </a:rPr>
              <a:t>tcp.dstport</a:t>
            </a:r>
            <a:r>
              <a:rPr lang="en-US" altLang="x-none" dirty="0">
                <a:ea typeface="ＭＳ Ｐゴシック" charset="-128"/>
              </a:rPr>
              <a:t>==6789</a:t>
            </a:r>
          </a:p>
          <a:p>
            <a:pPr marL="0" indent="0">
              <a:buFont typeface="ZapfDingbats" charset="0"/>
              <a:buNone/>
            </a:pPr>
            <a:endParaRPr lang="en-US" altLang="x-none" dirty="0">
              <a:ea typeface="ＭＳ Ｐゴシック" charset="-128"/>
            </a:endParaRPr>
          </a:p>
          <a:p>
            <a:pPr marL="0" indent="0">
              <a:buFont typeface="ZapfDingbats" charset="0"/>
              <a:buNone/>
            </a:pPr>
            <a:endParaRPr lang="en-US" altLang="x-none" dirty="0">
              <a:ea typeface="ＭＳ Ｐゴシック" charset="-128"/>
            </a:endParaRPr>
          </a:p>
        </p:txBody>
      </p:sp>
      <p:sp>
        <p:nvSpPr>
          <p:cNvPr id="87043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AF04AF9-1CEC-3C40-BB6C-C5D2A8FC9594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14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434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3" name="Rectangle 2"/>
          <p:cNvSpPr>
            <a:spLocks noChangeArrowheads="1"/>
          </p:cNvSpPr>
          <p:nvPr/>
        </p:nvSpPr>
        <p:spPr bwMode="auto">
          <a:xfrm>
            <a:off x="533400" y="109538"/>
            <a:ext cx="80533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altLang="zh-CN" sz="3600" u="sng" dirty="0">
                <a:solidFill>
                  <a:srgbClr val="3333CC"/>
                </a:solidFill>
                <a:latin typeface="+mj-lt"/>
                <a:ea typeface="宋体" charset="0"/>
                <a:cs typeface="宋体" charset="0"/>
              </a:rPr>
              <a:t>Under the Hood: After Welcome (Server) Socket</a:t>
            </a:r>
            <a:endParaRPr lang="en-US" sz="3600" u="sng" dirty="0">
              <a:solidFill>
                <a:srgbClr val="3333CC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89090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89091" name="Text Box 4"/>
          <p:cNvSpPr txBox="1">
            <a:spLocks noChangeArrowheads="1"/>
          </p:cNvSpPr>
          <p:nvPr/>
        </p:nvSpPr>
        <p:spPr bwMode="auto">
          <a:xfrm>
            <a:off x="6294438" y="1328738"/>
            <a:ext cx="98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89092" name="Rectangle 5"/>
          <p:cNvSpPr>
            <a:spLocks noChangeArrowheads="1"/>
          </p:cNvSpPr>
          <p:nvPr/>
        </p:nvSpPr>
        <p:spPr bwMode="auto">
          <a:xfrm>
            <a:off x="793750" y="2117725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89093" name="Text Box 6"/>
          <p:cNvSpPr txBox="1">
            <a:spLocks noChangeArrowheads="1"/>
          </p:cNvSpPr>
          <p:nvPr/>
        </p:nvSpPr>
        <p:spPr bwMode="auto">
          <a:xfrm>
            <a:off x="677863" y="1928813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FF0000"/>
                </a:solidFill>
                <a:latin typeface="Comic Sans MS" charset="0"/>
              </a:rPr>
              <a:t>TCP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 socket space</a:t>
            </a:r>
          </a:p>
        </p:txBody>
      </p:sp>
      <p:grpSp>
        <p:nvGrpSpPr>
          <p:cNvPr id="89094" name="Group 7"/>
          <p:cNvGrpSpPr>
            <a:grpSpLocks/>
          </p:cNvGrpSpPr>
          <p:nvPr/>
        </p:nvGrpSpPr>
        <p:grpSpPr bwMode="auto">
          <a:xfrm>
            <a:off x="885825" y="2279650"/>
            <a:ext cx="3060700" cy="914400"/>
            <a:chOff x="625" y="1436"/>
            <a:chExt cx="1786" cy="576"/>
          </a:xfrm>
        </p:grpSpPr>
        <p:sp>
          <p:nvSpPr>
            <p:cNvPr id="89119" name="Rectangle 8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89120" name="Text Box 9"/>
            <p:cNvSpPr txBox="1">
              <a:spLocks noChangeArrowheads="1"/>
            </p:cNvSpPr>
            <p:nvPr/>
          </p:nvSpPr>
          <p:spPr bwMode="auto">
            <a:xfrm>
              <a:off x="625" y="1445"/>
              <a:ext cx="109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89095" name="Text Box 10"/>
          <p:cNvSpPr txBox="1">
            <a:spLocks noChangeArrowheads="1"/>
          </p:cNvSpPr>
          <p:nvPr/>
        </p:nvSpPr>
        <p:spPr bwMode="auto">
          <a:xfrm>
            <a:off x="1827213" y="1616075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2.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5</a:t>
            </a:r>
            <a:br>
              <a:rPr lang="en-US" altLang="x-none" sz="12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30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.2</a:t>
            </a:r>
          </a:p>
        </p:txBody>
      </p:sp>
      <p:sp>
        <p:nvSpPr>
          <p:cNvPr id="89096" name="Line 11"/>
          <p:cNvSpPr>
            <a:spLocks noChangeShapeType="1"/>
          </p:cNvSpPr>
          <p:nvPr/>
        </p:nvSpPr>
        <p:spPr bwMode="auto">
          <a:xfrm>
            <a:off x="3495675" y="3317875"/>
            <a:ext cx="12700" cy="127000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9097" name="Rectangle 12"/>
          <p:cNvSpPr>
            <a:spLocks noChangeArrowheads="1"/>
          </p:cNvSpPr>
          <p:nvPr/>
        </p:nvSpPr>
        <p:spPr bwMode="auto">
          <a:xfrm>
            <a:off x="5099050" y="2114550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89098" name="Text Box 13"/>
          <p:cNvSpPr txBox="1">
            <a:spLocks noChangeArrowheads="1"/>
          </p:cNvSpPr>
          <p:nvPr/>
        </p:nvSpPr>
        <p:spPr bwMode="auto">
          <a:xfrm>
            <a:off x="4983163" y="1925638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FF0000"/>
                </a:solidFill>
                <a:latin typeface="Comic Sans MS" charset="0"/>
              </a:rPr>
              <a:t>TCP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 socket space</a:t>
            </a:r>
          </a:p>
        </p:txBody>
      </p:sp>
      <p:sp>
        <p:nvSpPr>
          <p:cNvPr id="89099" name="Line 14"/>
          <p:cNvSpPr>
            <a:spLocks noChangeShapeType="1"/>
          </p:cNvSpPr>
          <p:nvPr/>
        </p:nvSpPr>
        <p:spPr bwMode="auto">
          <a:xfrm>
            <a:off x="6800850" y="3482975"/>
            <a:ext cx="11113" cy="116205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89100" name="Group 15"/>
          <p:cNvGrpSpPr>
            <a:grpSpLocks/>
          </p:cNvGrpSpPr>
          <p:nvPr/>
        </p:nvGrpSpPr>
        <p:grpSpPr bwMode="auto">
          <a:xfrm>
            <a:off x="901700" y="4745038"/>
            <a:ext cx="3057525" cy="979487"/>
            <a:chOff x="670" y="2989"/>
            <a:chExt cx="1783" cy="617"/>
          </a:xfrm>
        </p:grpSpPr>
        <p:sp>
          <p:nvSpPr>
            <p:cNvPr id="89117" name="Rectangle 16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89118" name="Text Box 17"/>
            <p:cNvSpPr txBox="1">
              <a:spLocks noChangeArrowheads="1"/>
            </p:cNvSpPr>
            <p:nvPr/>
          </p:nvSpPr>
          <p:spPr bwMode="auto">
            <a:xfrm>
              <a:off x="714" y="3032"/>
              <a:ext cx="1116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25,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 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89101" name="Text Box 18"/>
          <p:cNvSpPr txBox="1">
            <a:spLocks noChangeArrowheads="1"/>
          </p:cNvSpPr>
          <p:nvPr/>
        </p:nvSpPr>
        <p:spPr bwMode="auto">
          <a:xfrm>
            <a:off x="6251575" y="1717675"/>
            <a:ext cx="10652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198.69.10.10</a:t>
            </a:r>
          </a:p>
        </p:txBody>
      </p:sp>
      <p:grpSp>
        <p:nvGrpSpPr>
          <p:cNvPr id="89102" name="Group 19"/>
          <p:cNvGrpSpPr>
            <a:grpSpLocks/>
          </p:cNvGrpSpPr>
          <p:nvPr/>
        </p:nvGrpSpPr>
        <p:grpSpPr bwMode="auto">
          <a:xfrm>
            <a:off x="5173663" y="4821238"/>
            <a:ext cx="3100387" cy="979487"/>
            <a:chOff x="670" y="2989"/>
            <a:chExt cx="1783" cy="617"/>
          </a:xfrm>
        </p:grpSpPr>
        <p:sp>
          <p:nvSpPr>
            <p:cNvPr id="89115" name="Rectangle 20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89116" name="Text Box 21"/>
            <p:cNvSpPr txBox="1">
              <a:spLocks noChangeArrowheads="1"/>
            </p:cNvSpPr>
            <p:nvPr/>
          </p:nvSpPr>
          <p:spPr bwMode="auto">
            <a:xfrm>
              <a:off x="714" y="3032"/>
              <a:ext cx="1100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25,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 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89103" name="Group 22"/>
          <p:cNvGrpSpPr>
            <a:grpSpLocks/>
          </p:cNvGrpSpPr>
          <p:nvPr/>
        </p:nvGrpSpPr>
        <p:grpSpPr bwMode="auto">
          <a:xfrm>
            <a:off x="5189538" y="2238375"/>
            <a:ext cx="3082925" cy="914400"/>
            <a:chOff x="625" y="1436"/>
            <a:chExt cx="1786" cy="576"/>
          </a:xfrm>
        </p:grpSpPr>
        <p:sp>
          <p:nvSpPr>
            <p:cNvPr id="89113" name="Rectangle 23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89114" name="Text Box 24"/>
            <p:cNvSpPr txBox="1">
              <a:spLocks noChangeArrowheads="1"/>
            </p:cNvSpPr>
            <p:nvPr/>
          </p:nvSpPr>
          <p:spPr bwMode="auto">
            <a:xfrm>
              <a:off x="625" y="1445"/>
              <a:ext cx="1299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starting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{198.69.10.10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1500,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89104" name="Line 25"/>
          <p:cNvSpPr>
            <a:spLocks noChangeShapeType="1"/>
          </p:cNvSpPr>
          <p:nvPr/>
        </p:nvSpPr>
        <p:spPr bwMode="auto">
          <a:xfrm flipV="1">
            <a:off x="1349375" y="2601913"/>
            <a:ext cx="249238" cy="869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9105" name="Text Box 26"/>
          <p:cNvSpPr txBox="1">
            <a:spLocks noChangeArrowheads="1"/>
          </p:cNvSpPr>
          <p:nvPr/>
        </p:nvSpPr>
        <p:spPr bwMode="auto">
          <a:xfrm>
            <a:off x="1008063" y="3457575"/>
            <a:ext cx="7080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900">
                <a:solidFill>
                  <a:srgbClr val="000000"/>
                </a:solidFill>
                <a:latin typeface="Comic Sans MS" charset="0"/>
              </a:rPr>
              <a:t>local addr</a:t>
            </a:r>
          </a:p>
        </p:txBody>
      </p:sp>
      <p:sp>
        <p:nvSpPr>
          <p:cNvPr id="89106" name="Text Box 27"/>
          <p:cNvSpPr txBox="1">
            <a:spLocks noChangeArrowheads="1"/>
          </p:cNvSpPr>
          <p:nvPr/>
        </p:nvSpPr>
        <p:spPr bwMode="auto">
          <a:xfrm>
            <a:off x="1514475" y="3297238"/>
            <a:ext cx="6905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900">
                <a:solidFill>
                  <a:srgbClr val="000000"/>
                </a:solidFill>
                <a:latin typeface="Comic Sans MS" charset="0"/>
              </a:rPr>
              <a:t>local port</a:t>
            </a:r>
          </a:p>
        </p:txBody>
      </p:sp>
      <p:sp>
        <p:nvSpPr>
          <p:cNvPr id="89107" name="Line 28"/>
          <p:cNvSpPr>
            <a:spLocks noChangeShapeType="1"/>
          </p:cNvSpPr>
          <p:nvPr/>
        </p:nvSpPr>
        <p:spPr bwMode="auto">
          <a:xfrm flipV="1">
            <a:off x="1828800" y="2601913"/>
            <a:ext cx="17463" cy="682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9108" name="Line 29"/>
          <p:cNvSpPr>
            <a:spLocks noChangeShapeType="1"/>
          </p:cNvSpPr>
          <p:nvPr/>
        </p:nvSpPr>
        <p:spPr bwMode="auto">
          <a:xfrm flipH="1" flipV="1">
            <a:off x="2168525" y="2614613"/>
            <a:ext cx="115888" cy="1179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9109" name="Text Box 30"/>
          <p:cNvSpPr txBox="1">
            <a:spLocks noChangeArrowheads="1"/>
          </p:cNvSpPr>
          <p:nvPr/>
        </p:nvSpPr>
        <p:spPr bwMode="auto">
          <a:xfrm>
            <a:off x="1868488" y="3776663"/>
            <a:ext cx="84931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900">
                <a:solidFill>
                  <a:srgbClr val="000000"/>
                </a:solidFill>
                <a:latin typeface="Comic Sans MS" charset="0"/>
              </a:rPr>
              <a:t>remote addr</a:t>
            </a:r>
          </a:p>
        </p:txBody>
      </p:sp>
      <p:sp>
        <p:nvSpPr>
          <p:cNvPr id="89110" name="Line 31"/>
          <p:cNvSpPr>
            <a:spLocks noChangeShapeType="1"/>
          </p:cNvSpPr>
          <p:nvPr/>
        </p:nvSpPr>
        <p:spPr bwMode="auto">
          <a:xfrm flipH="1" flipV="1">
            <a:off x="2295525" y="2582863"/>
            <a:ext cx="274638" cy="985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9111" name="Text Box 32"/>
          <p:cNvSpPr txBox="1">
            <a:spLocks noChangeArrowheads="1"/>
          </p:cNvSpPr>
          <p:nvPr/>
        </p:nvSpPr>
        <p:spPr bwMode="auto">
          <a:xfrm>
            <a:off x="2293938" y="3536950"/>
            <a:ext cx="831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900">
                <a:solidFill>
                  <a:srgbClr val="000000"/>
                </a:solidFill>
                <a:latin typeface="Comic Sans MS" charset="0"/>
              </a:rPr>
              <a:t>remote port</a:t>
            </a:r>
          </a:p>
        </p:txBody>
      </p:sp>
      <p:sp>
        <p:nvSpPr>
          <p:cNvPr id="89112" name="Text Box 33"/>
          <p:cNvSpPr txBox="1">
            <a:spLocks noChangeArrowheads="1"/>
          </p:cNvSpPr>
          <p:nvPr/>
        </p:nvSpPr>
        <p:spPr bwMode="auto">
          <a:xfrm>
            <a:off x="760413" y="6191250"/>
            <a:ext cx="32273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dirty="0">
                <a:solidFill>
                  <a:srgbClr val="000000"/>
                </a:solidFill>
                <a:latin typeface="Comic Sans MS" charset="0"/>
              </a:rPr>
              <a:t>%netstat </a:t>
            </a:r>
            <a:r>
              <a:rPr lang="en-US" altLang="zh-CN" dirty="0">
                <a:solidFill>
                  <a:srgbClr val="000000"/>
                </a:solidFill>
                <a:latin typeface="Comic Sans MS" charset="0"/>
                <a:ea typeface="宋体" charset="-122"/>
              </a:rPr>
              <a:t>–p </a:t>
            </a:r>
            <a:r>
              <a:rPr lang="en-US" altLang="zh-CN" dirty="0" err="1">
                <a:solidFill>
                  <a:srgbClr val="000000"/>
                </a:solidFill>
                <a:latin typeface="Comic Sans MS" charset="0"/>
                <a:ea typeface="宋体" charset="-122"/>
              </a:rPr>
              <a:t>tcp</a:t>
            </a:r>
            <a:r>
              <a:rPr lang="en-US" altLang="zh-CN" dirty="0">
                <a:solidFill>
                  <a:srgbClr val="000000"/>
                </a:solidFill>
                <a:latin typeface="Comic Sans MS" charset="0"/>
                <a:ea typeface="宋体" charset="-122"/>
              </a:rPr>
              <a:t> –n -a </a:t>
            </a:r>
            <a:endParaRPr lang="en-US" altLang="x-none" dirty="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B60CA3C8-9CE0-B44C-BE40-3876A32190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830F21-2FC2-4942-9A06-FA7892DC09D4}" type="slidenum">
              <a:rPr lang="en-US" altLang="x-none" sz="1400">
                <a:solidFill>
                  <a:srgbClr val="000000"/>
                </a:solidFill>
              </a:rPr>
              <a:pPr/>
              <a:t>15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652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1" name="Rectangle 2"/>
          <p:cNvSpPr>
            <a:spLocks noChangeArrowheads="1"/>
          </p:cNvSpPr>
          <p:nvPr/>
        </p:nvSpPr>
        <p:spPr bwMode="auto">
          <a:xfrm>
            <a:off x="533400" y="239713"/>
            <a:ext cx="80533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sz="3600" u="sng" dirty="0">
                <a:solidFill>
                  <a:srgbClr val="3333CC"/>
                </a:solidFill>
                <a:latin typeface="+mj-lt"/>
                <a:ea typeface="ＭＳ Ｐゴシック" charset="0"/>
                <a:cs typeface="ＭＳ Ｐゴシック" charset="0"/>
              </a:rPr>
              <a:t>After Client </a:t>
            </a:r>
            <a:r>
              <a:rPr lang="en-US" altLang="zh-CN" sz="3600" u="sng" dirty="0">
                <a:solidFill>
                  <a:srgbClr val="3333CC"/>
                </a:solidFill>
                <a:latin typeface="+mj-lt"/>
                <a:ea typeface="宋体" charset="0"/>
                <a:cs typeface="宋体" charset="0"/>
              </a:rPr>
              <a:t>Initiates C</a:t>
            </a:r>
            <a:r>
              <a:rPr lang="en-US" sz="3600" u="sng" dirty="0">
                <a:solidFill>
                  <a:srgbClr val="3333CC"/>
                </a:solidFill>
                <a:latin typeface="+mj-lt"/>
                <a:ea typeface="ＭＳ Ｐゴシック" charset="0"/>
                <a:cs typeface="ＭＳ Ｐゴシック" charset="0"/>
              </a:rPr>
              <a:t>onnect</a:t>
            </a:r>
            <a:r>
              <a:rPr lang="en-US" altLang="zh-CN" sz="3600" u="sng" dirty="0">
                <a:solidFill>
                  <a:srgbClr val="3333CC"/>
                </a:solidFill>
                <a:latin typeface="+mj-lt"/>
                <a:ea typeface="宋体" charset="0"/>
                <a:cs typeface="宋体" charset="0"/>
              </a:rPr>
              <a:t>ion</a:t>
            </a:r>
            <a:endParaRPr lang="en-US" sz="3600" u="sng" dirty="0">
              <a:solidFill>
                <a:srgbClr val="3333CC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91138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1139" name="Text Box 4"/>
          <p:cNvSpPr txBox="1">
            <a:spLocks noChangeArrowheads="1"/>
          </p:cNvSpPr>
          <p:nvPr/>
        </p:nvSpPr>
        <p:spPr bwMode="auto">
          <a:xfrm>
            <a:off x="6294438" y="1328738"/>
            <a:ext cx="98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1140" name="Rectangle 5"/>
          <p:cNvSpPr>
            <a:spLocks noChangeArrowheads="1"/>
          </p:cNvSpPr>
          <p:nvPr/>
        </p:nvSpPr>
        <p:spPr bwMode="auto">
          <a:xfrm>
            <a:off x="793750" y="2117725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1141" name="Text Box 6"/>
          <p:cNvSpPr txBox="1">
            <a:spLocks noChangeArrowheads="1"/>
          </p:cNvSpPr>
          <p:nvPr/>
        </p:nvSpPr>
        <p:spPr bwMode="auto">
          <a:xfrm>
            <a:off x="677863" y="1928813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grpSp>
        <p:nvGrpSpPr>
          <p:cNvPr id="91142" name="Group 7"/>
          <p:cNvGrpSpPr>
            <a:grpSpLocks/>
          </p:cNvGrpSpPr>
          <p:nvPr/>
        </p:nvGrpSpPr>
        <p:grpSpPr bwMode="auto">
          <a:xfrm>
            <a:off x="885825" y="2279650"/>
            <a:ext cx="3060700" cy="914400"/>
            <a:chOff x="625" y="1436"/>
            <a:chExt cx="1786" cy="576"/>
          </a:xfrm>
        </p:grpSpPr>
        <p:sp>
          <p:nvSpPr>
            <p:cNvPr id="91159" name="Rectangle 8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1160" name="Text Box 9"/>
            <p:cNvSpPr txBox="1">
              <a:spLocks noChangeArrowheads="1"/>
            </p:cNvSpPr>
            <p:nvPr/>
          </p:nvSpPr>
          <p:spPr bwMode="auto">
            <a:xfrm>
              <a:off x="625" y="1445"/>
              <a:ext cx="109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.*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1143" name="Text Box 10"/>
          <p:cNvSpPr txBox="1">
            <a:spLocks noChangeArrowheads="1"/>
          </p:cNvSpPr>
          <p:nvPr/>
        </p:nvSpPr>
        <p:spPr bwMode="auto">
          <a:xfrm>
            <a:off x="1828800" y="1616075"/>
            <a:ext cx="1116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2.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5</a:t>
            </a:r>
            <a:br>
              <a:rPr lang="en-US" altLang="x-none" sz="12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30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.2</a:t>
            </a:r>
          </a:p>
        </p:txBody>
      </p:sp>
      <p:sp>
        <p:nvSpPr>
          <p:cNvPr id="91144" name="Line 11"/>
          <p:cNvSpPr>
            <a:spLocks noChangeShapeType="1"/>
          </p:cNvSpPr>
          <p:nvPr/>
        </p:nvSpPr>
        <p:spPr bwMode="auto">
          <a:xfrm>
            <a:off x="2482850" y="3335338"/>
            <a:ext cx="12700" cy="127000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1145" name="Rectangle 12"/>
          <p:cNvSpPr>
            <a:spLocks noChangeArrowheads="1"/>
          </p:cNvSpPr>
          <p:nvPr/>
        </p:nvSpPr>
        <p:spPr bwMode="auto">
          <a:xfrm>
            <a:off x="5099050" y="2114550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1146" name="Text Box 13"/>
          <p:cNvSpPr txBox="1">
            <a:spLocks noChangeArrowheads="1"/>
          </p:cNvSpPr>
          <p:nvPr/>
        </p:nvSpPr>
        <p:spPr bwMode="auto">
          <a:xfrm>
            <a:off x="4983163" y="1925638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sp>
        <p:nvSpPr>
          <p:cNvPr id="91147" name="Line 14"/>
          <p:cNvSpPr>
            <a:spLocks noChangeShapeType="1"/>
          </p:cNvSpPr>
          <p:nvPr/>
        </p:nvSpPr>
        <p:spPr bwMode="auto">
          <a:xfrm>
            <a:off x="6800850" y="3482975"/>
            <a:ext cx="11113" cy="116205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1148" name="Group 15"/>
          <p:cNvGrpSpPr>
            <a:grpSpLocks/>
          </p:cNvGrpSpPr>
          <p:nvPr/>
        </p:nvGrpSpPr>
        <p:grpSpPr bwMode="auto">
          <a:xfrm>
            <a:off x="901700" y="4845050"/>
            <a:ext cx="3057525" cy="979488"/>
            <a:chOff x="670" y="2989"/>
            <a:chExt cx="1783" cy="617"/>
          </a:xfrm>
        </p:grpSpPr>
        <p:sp>
          <p:nvSpPr>
            <p:cNvPr id="91157" name="Rectangle 16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1158" name="Text Box 17"/>
            <p:cNvSpPr txBox="1">
              <a:spLocks noChangeArrowheads="1"/>
            </p:cNvSpPr>
            <p:nvPr/>
          </p:nvSpPr>
          <p:spPr bwMode="auto">
            <a:xfrm>
              <a:off x="714" y="3032"/>
              <a:ext cx="109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25,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.*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1149" name="Text Box 18"/>
          <p:cNvSpPr txBox="1">
            <a:spLocks noChangeArrowheads="1"/>
          </p:cNvSpPr>
          <p:nvPr/>
        </p:nvSpPr>
        <p:spPr bwMode="auto">
          <a:xfrm>
            <a:off x="6251575" y="1717675"/>
            <a:ext cx="10652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198.69.10.10</a:t>
            </a:r>
          </a:p>
        </p:txBody>
      </p:sp>
      <p:grpSp>
        <p:nvGrpSpPr>
          <p:cNvPr id="91150" name="Group 19"/>
          <p:cNvGrpSpPr>
            <a:grpSpLocks/>
          </p:cNvGrpSpPr>
          <p:nvPr/>
        </p:nvGrpSpPr>
        <p:grpSpPr bwMode="auto">
          <a:xfrm>
            <a:off x="5173663" y="4821238"/>
            <a:ext cx="3100387" cy="979487"/>
            <a:chOff x="670" y="2989"/>
            <a:chExt cx="1783" cy="617"/>
          </a:xfrm>
        </p:grpSpPr>
        <p:sp>
          <p:nvSpPr>
            <p:cNvPr id="91155" name="Rectangle 20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1156" name="Text Box 21"/>
            <p:cNvSpPr txBox="1">
              <a:spLocks noChangeArrowheads="1"/>
            </p:cNvSpPr>
            <p:nvPr/>
          </p:nvSpPr>
          <p:spPr bwMode="auto">
            <a:xfrm>
              <a:off x="714" y="3032"/>
              <a:ext cx="10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25,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.*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91151" name="Group 22"/>
          <p:cNvGrpSpPr>
            <a:grpSpLocks/>
          </p:cNvGrpSpPr>
          <p:nvPr/>
        </p:nvGrpSpPr>
        <p:grpSpPr bwMode="auto">
          <a:xfrm>
            <a:off x="5189538" y="2238375"/>
            <a:ext cx="3194050" cy="914400"/>
            <a:chOff x="625" y="1436"/>
            <a:chExt cx="1817" cy="576"/>
          </a:xfrm>
        </p:grpSpPr>
        <p:sp>
          <p:nvSpPr>
            <p:cNvPr id="91153" name="Rectangle 23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1154" name="Text Box 24"/>
            <p:cNvSpPr txBox="1">
              <a:spLocks noChangeArrowheads="1"/>
            </p:cNvSpPr>
            <p:nvPr/>
          </p:nvSpPr>
          <p:spPr bwMode="auto">
            <a:xfrm>
              <a:off x="625" y="1445"/>
              <a:ext cx="1817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connecting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</a:t>
              </a:r>
              <a:r>
                <a:rPr lang="en-US" altLang="x-none" sz="1000">
                  <a:solidFill>
                    <a:srgbClr val="3333CC"/>
                  </a:solidFill>
                  <a:latin typeface="Comic Sans MS" charset="0"/>
                </a:rPr>
                <a:t>198.69.10.10</a:t>
              </a:r>
              <a:r>
                <a:rPr lang="en-US" altLang="zh-CN" sz="1000">
                  <a:solidFill>
                    <a:srgbClr val="3333CC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3333CC"/>
                  </a:solidFill>
                  <a:latin typeface="Comic Sans MS" charset="0"/>
                </a:rPr>
                <a:t>1500, </a:t>
              </a:r>
              <a:r>
                <a:rPr lang="en-US" altLang="x-none" sz="1000">
                  <a:solidFill>
                    <a:srgbClr val="3333CC"/>
                  </a:solidFill>
                  <a:latin typeface="Comic Sans MS" charset="0"/>
                </a:rPr>
                <a:t>128.36.2</a:t>
              </a:r>
              <a:r>
                <a:rPr lang="en-US" altLang="zh-CN" sz="1000">
                  <a:solidFill>
                    <a:srgbClr val="3333CC"/>
                  </a:solidFill>
                  <a:latin typeface="Comic Sans MS" charset="0"/>
                  <a:ea typeface="宋体" charset="-122"/>
                </a:rPr>
                <a:t>32</a:t>
              </a:r>
              <a:r>
                <a:rPr lang="en-US" altLang="x-none" sz="1000">
                  <a:solidFill>
                    <a:srgbClr val="3333CC"/>
                  </a:solidFill>
                  <a:latin typeface="Comic Sans MS" charset="0"/>
                </a:rPr>
                <a:t>.</a:t>
              </a:r>
              <a:r>
                <a:rPr lang="en-US" altLang="zh-CN" sz="1000">
                  <a:solidFill>
                    <a:srgbClr val="3333CC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zh-CN" sz="1000" b="1">
                  <a:solidFill>
                    <a:srgbClr val="3333CC"/>
                  </a:solidFill>
                  <a:latin typeface="Comic Sans MS" charset="0"/>
                  <a:ea typeface="宋体" charset="-122"/>
                </a:rPr>
                <a:t>:6789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1152" name="Line 25"/>
          <p:cNvSpPr>
            <a:spLocks noChangeShapeType="1"/>
          </p:cNvSpPr>
          <p:nvPr/>
        </p:nvSpPr>
        <p:spPr bwMode="auto">
          <a:xfrm flipH="1">
            <a:off x="3970338" y="2732088"/>
            <a:ext cx="1193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74632" y="6161019"/>
            <a:ext cx="77994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spcBef>
                <a:spcPct val="20000"/>
              </a:spcBef>
              <a:buClr>
                <a:srgbClr val="3333CC"/>
              </a:buClr>
              <a:buSzPct val="85000"/>
            </a:pPr>
            <a:r>
              <a:rPr lang="en-US" altLang="x-none" sz="2800" kern="0" dirty="0">
                <a:solidFill>
                  <a:srgbClr val="000000"/>
                </a:solidFill>
                <a:latin typeface="Comic Sans MS"/>
                <a:cs typeface="ＭＳ Ｐゴシック" charset="0"/>
              </a:rPr>
              <a:t>%ubun</a:t>
            </a:r>
            <a:r>
              <a:rPr lang="en-US" altLang="zh-CN" sz="2800" kern="0" dirty="0">
                <a:solidFill>
                  <a:srgbClr val="000000"/>
                </a:solidFill>
                <a:latin typeface="Comic Sans MS"/>
                <a:cs typeface="ＭＳ Ｐゴシック" charset="0"/>
              </a:rPr>
              <a:t>tu</a:t>
            </a:r>
            <a:r>
              <a:rPr lang="en-US" altLang="x-none" sz="2800" kern="0" dirty="0">
                <a:solidFill>
                  <a:srgbClr val="000000"/>
                </a:solidFill>
                <a:latin typeface="Comic Sans MS"/>
                <a:cs typeface="ＭＳ Ｐゴシック" charset="0"/>
              </a:rPr>
              <a:t> java </a:t>
            </a:r>
            <a:r>
              <a:rPr lang="en-US" altLang="x-none" sz="2800" kern="0" dirty="0" err="1">
                <a:solidFill>
                  <a:srgbClr val="000000"/>
                </a:solidFill>
                <a:latin typeface="Comic Sans MS"/>
                <a:cs typeface="ＭＳ Ｐゴシック" charset="0"/>
              </a:rPr>
              <a:t>TCPClient</a:t>
            </a:r>
            <a:r>
              <a:rPr lang="en-US" altLang="x-none" sz="2800" kern="0" dirty="0">
                <a:solidFill>
                  <a:srgbClr val="000000"/>
                </a:solidFill>
                <a:latin typeface="Comic Sans MS"/>
                <a:cs typeface="ＭＳ Ｐゴシック" charset="0"/>
              </a:rPr>
              <a:t> &lt;server&gt; 6789</a:t>
            </a:r>
          </a:p>
        </p:txBody>
      </p:sp>
    </p:spTree>
    <p:extLst>
      <p:ext uri="{BB962C8B-B14F-4D97-AF65-F5344CB8AC3E}">
        <p14:creationId xmlns:p14="http://schemas.microsoft.com/office/powerpoint/2010/main" val="4008844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29" name="Rectangle 2"/>
          <p:cNvSpPr>
            <a:spLocks noChangeArrowheads="1"/>
          </p:cNvSpPr>
          <p:nvPr/>
        </p:nvSpPr>
        <p:spPr bwMode="auto">
          <a:xfrm>
            <a:off x="533400" y="123825"/>
            <a:ext cx="80533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sz="3600" u="sng" dirty="0">
                <a:solidFill>
                  <a:srgbClr val="3333CC"/>
                </a:solidFill>
                <a:latin typeface="+mj-lt"/>
                <a:ea typeface="ＭＳ Ｐゴシック" charset="0"/>
                <a:cs typeface="ＭＳ Ｐゴシック" charset="0"/>
              </a:rPr>
              <a:t>Example: Client Connection Handshake Done</a:t>
            </a:r>
          </a:p>
        </p:txBody>
      </p:sp>
      <p:sp>
        <p:nvSpPr>
          <p:cNvPr id="93186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3187" name="Text Box 4"/>
          <p:cNvSpPr txBox="1">
            <a:spLocks noChangeArrowheads="1"/>
          </p:cNvSpPr>
          <p:nvPr/>
        </p:nvSpPr>
        <p:spPr bwMode="auto">
          <a:xfrm>
            <a:off x="6294438" y="1328738"/>
            <a:ext cx="98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3188" name="Rectangle 5"/>
          <p:cNvSpPr>
            <a:spLocks noChangeArrowheads="1"/>
          </p:cNvSpPr>
          <p:nvPr/>
        </p:nvSpPr>
        <p:spPr bwMode="auto">
          <a:xfrm>
            <a:off x="793750" y="2117725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3189" name="Text Box 6"/>
          <p:cNvSpPr txBox="1">
            <a:spLocks noChangeArrowheads="1"/>
          </p:cNvSpPr>
          <p:nvPr/>
        </p:nvSpPr>
        <p:spPr bwMode="auto">
          <a:xfrm>
            <a:off x="677863" y="1928813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grpSp>
        <p:nvGrpSpPr>
          <p:cNvPr id="93190" name="Group 7"/>
          <p:cNvGrpSpPr>
            <a:grpSpLocks/>
          </p:cNvGrpSpPr>
          <p:nvPr/>
        </p:nvGrpSpPr>
        <p:grpSpPr bwMode="auto">
          <a:xfrm>
            <a:off x="885825" y="2279650"/>
            <a:ext cx="3060700" cy="1020763"/>
            <a:chOff x="625" y="1436"/>
            <a:chExt cx="1786" cy="612"/>
          </a:xfrm>
        </p:grpSpPr>
        <p:sp>
          <p:nvSpPr>
            <p:cNvPr id="93206" name="Rectangle 8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3207" name="Text Box 9"/>
            <p:cNvSpPr txBox="1">
              <a:spLocks noChangeArrowheads="1"/>
            </p:cNvSpPr>
            <p:nvPr/>
          </p:nvSpPr>
          <p:spPr bwMode="auto">
            <a:xfrm>
              <a:off x="625" y="1445"/>
              <a:ext cx="1506" cy="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 </a:t>
              </a:r>
              <a:b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</a:b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 {128.36.2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32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.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.</a:t>
              </a:r>
              <a:r>
                <a:rPr lang="en-US" altLang="zh-CN" sz="1000" b="1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, 198.69.10.10.</a:t>
              </a:r>
              <a:r>
                <a:rPr lang="en-US" altLang="x-none" sz="1000" b="1">
                  <a:solidFill>
                    <a:srgbClr val="FF0000"/>
                  </a:solidFill>
                  <a:latin typeface="Comic Sans MS" charset="0"/>
                </a:rPr>
                <a:t>1500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3191" name="Text Box 10"/>
          <p:cNvSpPr txBox="1">
            <a:spLocks noChangeArrowheads="1"/>
          </p:cNvSpPr>
          <p:nvPr/>
        </p:nvSpPr>
        <p:spPr bwMode="auto">
          <a:xfrm>
            <a:off x="1827213" y="1616075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2.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5</a:t>
            </a:r>
            <a:br>
              <a:rPr lang="en-US" altLang="x-none" sz="12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30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.2</a:t>
            </a:r>
          </a:p>
        </p:txBody>
      </p:sp>
      <p:sp>
        <p:nvSpPr>
          <p:cNvPr id="93192" name="Line 11"/>
          <p:cNvSpPr>
            <a:spLocks noChangeShapeType="1"/>
          </p:cNvSpPr>
          <p:nvPr/>
        </p:nvSpPr>
        <p:spPr bwMode="auto">
          <a:xfrm>
            <a:off x="2482850" y="3335338"/>
            <a:ext cx="12700" cy="127000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3193" name="Rectangle 12"/>
          <p:cNvSpPr>
            <a:spLocks noChangeArrowheads="1"/>
          </p:cNvSpPr>
          <p:nvPr/>
        </p:nvSpPr>
        <p:spPr bwMode="auto">
          <a:xfrm>
            <a:off x="5099050" y="2114550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3194" name="Text Box 13"/>
          <p:cNvSpPr txBox="1">
            <a:spLocks noChangeArrowheads="1"/>
          </p:cNvSpPr>
          <p:nvPr/>
        </p:nvSpPr>
        <p:spPr bwMode="auto">
          <a:xfrm>
            <a:off x="4983163" y="1925638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sp>
        <p:nvSpPr>
          <p:cNvPr id="93195" name="Line 14"/>
          <p:cNvSpPr>
            <a:spLocks noChangeShapeType="1"/>
          </p:cNvSpPr>
          <p:nvPr/>
        </p:nvSpPr>
        <p:spPr bwMode="auto">
          <a:xfrm>
            <a:off x="6800850" y="3482975"/>
            <a:ext cx="11113" cy="116205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3196" name="Group 15"/>
          <p:cNvGrpSpPr>
            <a:grpSpLocks/>
          </p:cNvGrpSpPr>
          <p:nvPr/>
        </p:nvGrpSpPr>
        <p:grpSpPr bwMode="auto">
          <a:xfrm>
            <a:off x="901700" y="4789488"/>
            <a:ext cx="3057525" cy="979487"/>
            <a:chOff x="670" y="2989"/>
            <a:chExt cx="1783" cy="617"/>
          </a:xfrm>
        </p:grpSpPr>
        <p:sp>
          <p:nvSpPr>
            <p:cNvPr id="93204" name="Rectangle 16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3205" name="Text Box 17"/>
            <p:cNvSpPr txBox="1">
              <a:spLocks noChangeArrowheads="1"/>
            </p:cNvSpPr>
            <p:nvPr/>
          </p:nvSpPr>
          <p:spPr bwMode="auto">
            <a:xfrm>
              <a:off x="714" y="3032"/>
              <a:ext cx="109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25,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3197" name="Text Box 18"/>
          <p:cNvSpPr txBox="1">
            <a:spLocks noChangeArrowheads="1"/>
          </p:cNvSpPr>
          <p:nvPr/>
        </p:nvSpPr>
        <p:spPr bwMode="auto">
          <a:xfrm>
            <a:off x="6251575" y="1717675"/>
            <a:ext cx="10652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198.69.10.10</a:t>
            </a:r>
          </a:p>
        </p:txBody>
      </p:sp>
      <p:grpSp>
        <p:nvGrpSpPr>
          <p:cNvPr id="93198" name="Group 19"/>
          <p:cNvGrpSpPr>
            <a:grpSpLocks/>
          </p:cNvGrpSpPr>
          <p:nvPr/>
        </p:nvGrpSpPr>
        <p:grpSpPr bwMode="auto">
          <a:xfrm>
            <a:off x="5173663" y="4821238"/>
            <a:ext cx="3100387" cy="979487"/>
            <a:chOff x="670" y="2989"/>
            <a:chExt cx="1783" cy="617"/>
          </a:xfrm>
        </p:grpSpPr>
        <p:sp>
          <p:nvSpPr>
            <p:cNvPr id="93202" name="Rectangle 20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3203" name="Text Box 21"/>
            <p:cNvSpPr txBox="1">
              <a:spLocks noChangeArrowheads="1"/>
            </p:cNvSpPr>
            <p:nvPr/>
          </p:nvSpPr>
          <p:spPr bwMode="auto">
            <a:xfrm>
              <a:off x="714" y="3032"/>
              <a:ext cx="10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25,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93199" name="Group 22"/>
          <p:cNvGrpSpPr>
            <a:grpSpLocks/>
          </p:cNvGrpSpPr>
          <p:nvPr/>
        </p:nvGrpSpPr>
        <p:grpSpPr bwMode="auto">
          <a:xfrm>
            <a:off x="5189538" y="2238375"/>
            <a:ext cx="3194050" cy="914400"/>
            <a:chOff x="625" y="1436"/>
            <a:chExt cx="1818" cy="576"/>
          </a:xfrm>
        </p:grpSpPr>
        <p:sp>
          <p:nvSpPr>
            <p:cNvPr id="93200" name="Rectangle 23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3201" name="Text Box 24"/>
            <p:cNvSpPr txBox="1">
              <a:spLocks noChangeArrowheads="1"/>
            </p:cNvSpPr>
            <p:nvPr/>
          </p:nvSpPr>
          <p:spPr bwMode="auto">
            <a:xfrm>
              <a:off x="625" y="1445"/>
              <a:ext cx="1818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connected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{198.69.10.10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1500,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128.36.2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32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.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:6789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62CE0BAA-6892-5C4E-A169-3144DA3A60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830F21-2FC2-4942-9A06-FA7892DC09D4}" type="slidenum">
              <a:rPr lang="en-US" altLang="x-none" sz="1400">
                <a:solidFill>
                  <a:srgbClr val="000000"/>
                </a:solidFill>
              </a:rPr>
              <a:pPr/>
              <a:t>17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235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ChangeArrowheads="1"/>
          </p:cNvSpPr>
          <p:nvPr/>
        </p:nvSpPr>
        <p:spPr bwMode="auto">
          <a:xfrm>
            <a:off x="533400" y="123825"/>
            <a:ext cx="80533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3600" u="sng">
                <a:solidFill>
                  <a:srgbClr val="3333CC"/>
                </a:solidFill>
                <a:latin typeface="Comic Sans MS" charset="0"/>
              </a:rPr>
              <a:t>Example: Client Connection Handshake Done</a:t>
            </a:r>
          </a:p>
        </p:txBody>
      </p:sp>
      <p:sp>
        <p:nvSpPr>
          <p:cNvPr id="95234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5235" name="Text Box 4"/>
          <p:cNvSpPr txBox="1">
            <a:spLocks noChangeArrowheads="1"/>
          </p:cNvSpPr>
          <p:nvPr/>
        </p:nvSpPr>
        <p:spPr bwMode="auto">
          <a:xfrm>
            <a:off x="6294438" y="1328738"/>
            <a:ext cx="98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5236" name="Rectangle 5"/>
          <p:cNvSpPr>
            <a:spLocks noChangeArrowheads="1"/>
          </p:cNvSpPr>
          <p:nvPr/>
        </p:nvSpPr>
        <p:spPr bwMode="auto">
          <a:xfrm>
            <a:off x="793750" y="2117725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5237" name="Text Box 6"/>
          <p:cNvSpPr txBox="1">
            <a:spLocks noChangeArrowheads="1"/>
          </p:cNvSpPr>
          <p:nvPr/>
        </p:nvSpPr>
        <p:spPr bwMode="auto">
          <a:xfrm>
            <a:off x="677863" y="1928813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grpSp>
        <p:nvGrpSpPr>
          <p:cNvPr id="95238" name="Group 7"/>
          <p:cNvGrpSpPr>
            <a:grpSpLocks/>
          </p:cNvGrpSpPr>
          <p:nvPr/>
        </p:nvGrpSpPr>
        <p:grpSpPr bwMode="auto">
          <a:xfrm>
            <a:off x="885825" y="2279650"/>
            <a:ext cx="3060700" cy="960438"/>
            <a:chOff x="625" y="1436"/>
            <a:chExt cx="1786" cy="576"/>
          </a:xfrm>
        </p:grpSpPr>
        <p:sp>
          <p:nvSpPr>
            <p:cNvPr id="95258" name="Rectangle 8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5259" name="Text Box 9"/>
            <p:cNvSpPr txBox="1">
              <a:spLocks noChangeArrowheads="1"/>
            </p:cNvSpPr>
            <p:nvPr/>
          </p:nvSpPr>
          <p:spPr bwMode="auto">
            <a:xfrm>
              <a:off x="625" y="1445"/>
              <a:ext cx="111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 </a:t>
              </a:r>
              <a:b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</a:b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5239" name="Text Box 10"/>
          <p:cNvSpPr txBox="1">
            <a:spLocks noChangeArrowheads="1"/>
          </p:cNvSpPr>
          <p:nvPr/>
        </p:nvSpPr>
        <p:spPr bwMode="auto">
          <a:xfrm>
            <a:off x="1827213" y="1616075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2.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5</a:t>
            </a:r>
            <a:br>
              <a:rPr lang="en-US" altLang="x-none" sz="12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30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.2</a:t>
            </a:r>
          </a:p>
        </p:txBody>
      </p:sp>
      <p:sp>
        <p:nvSpPr>
          <p:cNvPr id="95240" name="Rectangle 11"/>
          <p:cNvSpPr>
            <a:spLocks noChangeArrowheads="1"/>
          </p:cNvSpPr>
          <p:nvPr/>
        </p:nvSpPr>
        <p:spPr bwMode="auto">
          <a:xfrm>
            <a:off x="5099050" y="2114550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5241" name="Text Box 12"/>
          <p:cNvSpPr txBox="1">
            <a:spLocks noChangeArrowheads="1"/>
          </p:cNvSpPr>
          <p:nvPr/>
        </p:nvSpPr>
        <p:spPr bwMode="auto">
          <a:xfrm>
            <a:off x="4983163" y="1925638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sp>
        <p:nvSpPr>
          <p:cNvPr id="95242" name="Line 13"/>
          <p:cNvSpPr>
            <a:spLocks noChangeShapeType="1"/>
          </p:cNvSpPr>
          <p:nvPr/>
        </p:nvSpPr>
        <p:spPr bwMode="auto">
          <a:xfrm>
            <a:off x="6800850" y="3482975"/>
            <a:ext cx="11113" cy="116205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5243" name="Group 14"/>
          <p:cNvGrpSpPr>
            <a:grpSpLocks/>
          </p:cNvGrpSpPr>
          <p:nvPr/>
        </p:nvGrpSpPr>
        <p:grpSpPr bwMode="auto">
          <a:xfrm>
            <a:off x="901700" y="4789488"/>
            <a:ext cx="3057525" cy="979487"/>
            <a:chOff x="670" y="2989"/>
            <a:chExt cx="1783" cy="617"/>
          </a:xfrm>
        </p:grpSpPr>
        <p:sp>
          <p:nvSpPr>
            <p:cNvPr id="95256" name="Rectangle 15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5257" name="Text Box 16"/>
            <p:cNvSpPr txBox="1">
              <a:spLocks noChangeArrowheads="1"/>
            </p:cNvSpPr>
            <p:nvPr/>
          </p:nvSpPr>
          <p:spPr bwMode="auto">
            <a:xfrm>
              <a:off x="714" y="3032"/>
              <a:ext cx="109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5244" name="Text Box 17"/>
          <p:cNvSpPr txBox="1">
            <a:spLocks noChangeArrowheads="1"/>
          </p:cNvSpPr>
          <p:nvPr/>
        </p:nvSpPr>
        <p:spPr bwMode="auto">
          <a:xfrm>
            <a:off x="6251575" y="1717675"/>
            <a:ext cx="10652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198.69.10.10</a:t>
            </a:r>
          </a:p>
        </p:txBody>
      </p:sp>
      <p:grpSp>
        <p:nvGrpSpPr>
          <p:cNvPr id="95245" name="Group 18"/>
          <p:cNvGrpSpPr>
            <a:grpSpLocks/>
          </p:cNvGrpSpPr>
          <p:nvPr/>
        </p:nvGrpSpPr>
        <p:grpSpPr bwMode="auto">
          <a:xfrm>
            <a:off x="5173663" y="4821238"/>
            <a:ext cx="3100387" cy="979487"/>
            <a:chOff x="670" y="2989"/>
            <a:chExt cx="1783" cy="617"/>
          </a:xfrm>
        </p:grpSpPr>
        <p:sp>
          <p:nvSpPr>
            <p:cNvPr id="95254" name="Rectangle 19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5255" name="Text Box 20"/>
            <p:cNvSpPr txBox="1">
              <a:spLocks noChangeArrowheads="1"/>
            </p:cNvSpPr>
            <p:nvPr/>
          </p:nvSpPr>
          <p:spPr bwMode="auto">
            <a:xfrm>
              <a:off x="714" y="3032"/>
              <a:ext cx="10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95246" name="Group 21"/>
          <p:cNvGrpSpPr>
            <a:grpSpLocks/>
          </p:cNvGrpSpPr>
          <p:nvPr/>
        </p:nvGrpSpPr>
        <p:grpSpPr bwMode="auto">
          <a:xfrm>
            <a:off x="5189538" y="2238375"/>
            <a:ext cx="3187700" cy="914400"/>
            <a:chOff x="625" y="1436"/>
            <a:chExt cx="1847" cy="576"/>
          </a:xfrm>
        </p:grpSpPr>
        <p:sp>
          <p:nvSpPr>
            <p:cNvPr id="95252" name="Rectangle 22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5253" name="Text Box 23"/>
            <p:cNvSpPr txBox="1">
              <a:spLocks noChangeArrowheads="1"/>
            </p:cNvSpPr>
            <p:nvPr/>
          </p:nvSpPr>
          <p:spPr bwMode="auto">
            <a:xfrm>
              <a:off x="625" y="1445"/>
              <a:ext cx="1847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connected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{198.69.10.10.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1500,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128.36.2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3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2.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:6789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95247" name="Group 24"/>
          <p:cNvGrpSpPr>
            <a:grpSpLocks/>
          </p:cNvGrpSpPr>
          <p:nvPr/>
        </p:nvGrpSpPr>
        <p:grpSpPr bwMode="auto">
          <a:xfrm>
            <a:off x="904875" y="3387725"/>
            <a:ext cx="3130550" cy="960438"/>
            <a:chOff x="625" y="1436"/>
            <a:chExt cx="1827" cy="576"/>
          </a:xfrm>
        </p:grpSpPr>
        <p:sp>
          <p:nvSpPr>
            <p:cNvPr id="95250" name="Rectangle 25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5251" name="Text Box 26"/>
            <p:cNvSpPr txBox="1">
              <a:spLocks noChangeArrowheads="1"/>
            </p:cNvSpPr>
            <p:nvPr/>
          </p:nvSpPr>
          <p:spPr bwMode="auto">
            <a:xfrm>
              <a:off x="625" y="1445"/>
              <a:ext cx="1827" cy="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state: 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established</a:t>
              </a:r>
              <a:endParaRPr lang="en-US" altLang="x-none" sz="1000">
                <a:solidFill>
                  <a:srgbClr val="FF0000"/>
                </a:solidFill>
                <a:latin typeface="Comic Sans MS" charset="0"/>
              </a:endParaRPr>
            </a:p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address:  {128.36.2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3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2.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5:</a:t>
              </a:r>
              <a:r>
                <a:rPr lang="en-US" altLang="zh-CN" sz="1000" b="1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, 198.69.10.10.</a:t>
              </a:r>
              <a:r>
                <a:rPr lang="en-US" altLang="x-none" sz="1000" b="1">
                  <a:solidFill>
                    <a:srgbClr val="FF0000"/>
                  </a:solidFill>
                  <a:latin typeface="Comic Sans MS" charset="0"/>
                </a:rPr>
                <a:t>1500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49300" y="6146800"/>
            <a:ext cx="7967663" cy="692150"/>
            <a:chOff x="749300" y="6146800"/>
            <a:chExt cx="7967663" cy="692150"/>
          </a:xfrm>
        </p:grpSpPr>
        <p:sp>
          <p:nvSpPr>
            <p:cNvPr id="95248" name="Text Box 27"/>
            <p:cNvSpPr txBox="1">
              <a:spLocks noChangeArrowheads="1"/>
            </p:cNvSpPr>
            <p:nvPr/>
          </p:nvSpPr>
          <p:spPr bwMode="auto">
            <a:xfrm>
              <a:off x="749300" y="6472238"/>
              <a:ext cx="521652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>
                  <a:solidFill>
                    <a:srgbClr val="000000"/>
                  </a:solidFill>
                  <a:latin typeface="Comic Sans MS" charset="0"/>
                </a:rPr>
                <a:t>Packet sent to the socket with </a:t>
              </a:r>
              <a:r>
                <a:rPr lang="en-US" altLang="x-none">
                  <a:solidFill>
                    <a:srgbClr val="FF0000"/>
                  </a:solidFill>
                  <a:latin typeface="Comic Sans MS" charset="0"/>
                </a:rPr>
                <a:t>the best match</a:t>
              </a:r>
              <a:r>
                <a:rPr lang="en-US" altLang="x-none">
                  <a:solidFill>
                    <a:srgbClr val="000000"/>
                  </a:solidFill>
                  <a:latin typeface="Comic Sans MS" charset="0"/>
                </a:rPr>
                <a:t>!</a:t>
              </a:r>
            </a:p>
          </p:txBody>
        </p:sp>
        <p:sp>
          <p:nvSpPr>
            <p:cNvPr id="95249" name="Text Box 28"/>
            <p:cNvSpPr txBox="1">
              <a:spLocks noChangeArrowheads="1"/>
            </p:cNvSpPr>
            <p:nvPr/>
          </p:nvSpPr>
          <p:spPr bwMode="auto">
            <a:xfrm>
              <a:off x="758825" y="6146800"/>
              <a:ext cx="79581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Packet 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demutiplexing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 is based on (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dst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 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addr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dst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 port, 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src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 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addr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src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 port)</a:t>
              </a:r>
            </a:p>
          </p:txBody>
        </p:sp>
      </p:grp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1CC8A7B4-76DE-8A47-B110-0B5B4EC5A6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830F21-2FC2-4942-9A06-FA7892DC09D4}" type="slidenum">
              <a:rPr lang="en-US" altLang="x-none" sz="1400">
                <a:solidFill>
                  <a:srgbClr val="000000"/>
                </a:solidFill>
              </a:rPr>
              <a:pPr/>
              <a:t>18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9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Demo</a:t>
            </a:r>
          </a:p>
        </p:txBody>
      </p:sp>
      <p:sp>
        <p:nvSpPr>
          <p:cNvPr id="97282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What if more client connections than backlog allowed?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We continue to start java </a:t>
            </a:r>
            <a:r>
              <a:rPr lang="en-US" altLang="x-none" dirty="0" err="1">
                <a:ea typeface="ＭＳ Ｐゴシック" charset="-128"/>
              </a:rPr>
              <a:t>TCPClient</a:t>
            </a:r>
            <a:r>
              <a:rPr lang="en-US" altLang="x-none" dirty="0">
                <a:ea typeface="ＭＳ Ｐゴシック" charset="-128"/>
              </a:rPr>
              <a:t> </a:t>
            </a:r>
          </a:p>
        </p:txBody>
      </p:sp>
      <p:sp>
        <p:nvSpPr>
          <p:cNvPr id="97283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7F85FD1-EA2E-224A-BCA5-FCCE51B19D9D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19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44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Outline	</a:t>
            </a:r>
          </a:p>
        </p:txBody>
      </p:sp>
      <p:sp>
        <p:nvSpPr>
          <p:cNvPr id="1136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Admin</a:t>
            </a:r>
            <a:r>
              <a:rPr lang="en-US" altLang="zh-CN" dirty="0">
                <a:ea typeface="ＭＳ Ｐゴシック" charset="-128"/>
              </a:rPr>
              <a:t>.</a:t>
            </a:r>
            <a:r>
              <a:rPr lang="en-US" altLang="x-none" dirty="0">
                <a:ea typeface="ＭＳ Ｐゴシック" charset="-128"/>
              </a:rPr>
              <a:t> and recap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 programming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chemeClr val="bg2">
                    <a:lumMod val="20000"/>
                    <a:lumOff val="80000"/>
                  </a:schemeClr>
                </a:solidFill>
                <a:ea typeface="ＭＳ Ｐゴシック" charset="-128"/>
              </a:rPr>
              <a:t>UDP sockets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TCP sockets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applications (continue)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File transfer (FTP) and extension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ＭＳ Ｐゴシック" charset="-128"/>
              </a:rPr>
              <a:t>HTTP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zh-CN" dirty="0">
                <a:ea typeface="ＭＳ Ｐゴシック" charset="-128"/>
              </a:rPr>
              <a:t>HTTP/1.0</a:t>
            </a:r>
            <a:endParaRPr lang="en-US" altLang="x-none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endParaRPr lang="en-US" altLang="x-none" dirty="0">
              <a:ea typeface="ＭＳ Ｐゴシック" charset="-128"/>
            </a:endParaRP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3E0666C-05F9-0848-AD26-796CF51578D7}" type="slidenum">
              <a:rPr lang="en-US" altLang="x-none" sz="1400">
                <a:solidFill>
                  <a:srgbClr val="000000"/>
                </a:solidFill>
              </a:rPr>
              <a:pPr/>
              <a:t>2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165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200">
                <a:ea typeface="ＭＳ Ｐゴシック" charset="-128"/>
              </a:rPr>
              <a:t>Example: Java server (TCP)</a:t>
            </a:r>
          </a:p>
        </p:txBody>
      </p:sp>
      <p:sp>
        <p:nvSpPr>
          <p:cNvPr id="99330" name="Rectangle 3"/>
          <p:cNvSpPr>
            <a:spLocks noChangeArrowheads="1"/>
          </p:cNvSpPr>
          <p:nvPr/>
        </p:nvSpPr>
        <p:spPr bwMode="auto">
          <a:xfrm>
            <a:off x="2565400" y="1309688"/>
            <a:ext cx="6262688" cy="522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import java.io.*;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import java.net.*;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class TCPServer {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public static void main(String argv[]) throws Exception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{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String clientSentence;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String capitalizedSentence;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ServerSocket welcomeSocket = new ServerSocket(6789);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while(true) {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Socket connectionSocket = welcomeSocket.accept();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BufferedReader inFromClient =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new BufferedReader(new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InputStreamReader(connectionSocket.getInputStream()));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9331" name="Text Box 5"/>
          <p:cNvSpPr txBox="1">
            <a:spLocks noChangeArrowheads="1"/>
          </p:cNvSpPr>
          <p:nvPr/>
        </p:nvSpPr>
        <p:spPr bwMode="auto">
          <a:xfrm>
            <a:off x="207963" y="4337050"/>
            <a:ext cx="2214562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Wait, on welcoming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socket for contact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by 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99332" name="Freeform 9"/>
          <p:cNvSpPr>
            <a:spLocks/>
          </p:cNvSpPr>
          <p:nvPr/>
        </p:nvSpPr>
        <p:spPr bwMode="auto">
          <a:xfrm>
            <a:off x="2314575" y="4424363"/>
            <a:ext cx="123825" cy="766762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9333" name="Line 10"/>
          <p:cNvSpPr>
            <a:spLocks noChangeShapeType="1"/>
          </p:cNvSpPr>
          <p:nvPr/>
        </p:nvSpPr>
        <p:spPr bwMode="auto">
          <a:xfrm>
            <a:off x="2452688" y="4864100"/>
            <a:ext cx="604837" cy="12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99334" name="Object 3"/>
          <p:cNvGraphicFramePr>
            <a:graphicFrameLocks noChangeAspect="1"/>
          </p:cNvGraphicFramePr>
          <p:nvPr/>
        </p:nvGraphicFramePr>
        <p:xfrm>
          <a:off x="5880100" y="234950"/>
          <a:ext cx="3208338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6" name="Photo Editor Photo" r:id="rId4" imgW="11155332" imgH="7535327" progId="MSPhotoEd.3">
                  <p:embed/>
                </p:oleObj>
              </mc:Choice>
              <mc:Fallback>
                <p:oleObj name="Photo Editor Photo" r:id="rId4" imgW="11155332" imgH="7535327" progId="MSPhotoEd.3">
                  <p:embed/>
                  <p:pic>
                    <p:nvPicPr>
                      <p:cNvPr id="9933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0100" y="234950"/>
                        <a:ext cx="3208338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5" name="Rectangle 1"/>
          <p:cNvSpPr>
            <a:spLocks noChangeArrowheads="1"/>
          </p:cNvSpPr>
          <p:nvPr/>
        </p:nvSpPr>
        <p:spPr bwMode="auto">
          <a:xfrm>
            <a:off x="2968625" y="5268913"/>
            <a:ext cx="5691188" cy="13255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006171E-4F12-4945-AF26-BE8B440B27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830F21-2FC2-4942-9A06-FA7892DC09D4}" type="slidenum">
              <a:rPr lang="en-US" altLang="x-none" sz="1400">
                <a:solidFill>
                  <a:srgbClr val="000000"/>
                </a:solidFill>
              </a:rPr>
              <a:pPr/>
              <a:t>20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357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Rectangle 2"/>
          <p:cNvSpPr>
            <a:spLocks noChangeArrowheads="1"/>
          </p:cNvSpPr>
          <p:nvPr/>
        </p:nvSpPr>
        <p:spPr bwMode="auto">
          <a:xfrm>
            <a:off x="533400" y="239713"/>
            <a:ext cx="80533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sz="3600" u="sng" dirty="0">
                <a:solidFill>
                  <a:srgbClr val="3333CC"/>
                </a:solidFill>
                <a:latin typeface="+mj-lt"/>
                <a:ea typeface="ＭＳ Ｐゴシック" charset="0"/>
                <a:cs typeface="ＭＳ Ｐゴシック" charset="0"/>
              </a:rPr>
              <a:t>Example: Server accept()</a:t>
            </a:r>
          </a:p>
        </p:txBody>
      </p:sp>
      <p:sp>
        <p:nvSpPr>
          <p:cNvPr id="101378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101379" name="Text Box 4"/>
          <p:cNvSpPr txBox="1">
            <a:spLocks noChangeArrowheads="1"/>
          </p:cNvSpPr>
          <p:nvPr/>
        </p:nvSpPr>
        <p:spPr bwMode="auto">
          <a:xfrm>
            <a:off x="6294438" y="1328738"/>
            <a:ext cx="98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101380" name="Rectangle 5"/>
          <p:cNvSpPr>
            <a:spLocks noChangeArrowheads="1"/>
          </p:cNvSpPr>
          <p:nvPr/>
        </p:nvSpPr>
        <p:spPr bwMode="auto">
          <a:xfrm>
            <a:off x="793750" y="2117725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1381" name="Text Box 6"/>
          <p:cNvSpPr txBox="1">
            <a:spLocks noChangeArrowheads="1"/>
          </p:cNvSpPr>
          <p:nvPr/>
        </p:nvSpPr>
        <p:spPr bwMode="auto">
          <a:xfrm>
            <a:off x="677863" y="1928813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grpSp>
        <p:nvGrpSpPr>
          <p:cNvPr id="101382" name="Group 7"/>
          <p:cNvGrpSpPr>
            <a:grpSpLocks/>
          </p:cNvGrpSpPr>
          <p:nvPr/>
        </p:nvGrpSpPr>
        <p:grpSpPr bwMode="auto">
          <a:xfrm>
            <a:off x="885825" y="2279650"/>
            <a:ext cx="3060700" cy="960438"/>
            <a:chOff x="625" y="1436"/>
            <a:chExt cx="1786" cy="576"/>
          </a:xfrm>
        </p:grpSpPr>
        <p:sp>
          <p:nvSpPr>
            <p:cNvPr id="101402" name="Rectangle 8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01403" name="Text Box 9"/>
            <p:cNvSpPr txBox="1">
              <a:spLocks noChangeArrowheads="1"/>
            </p:cNvSpPr>
            <p:nvPr/>
          </p:nvSpPr>
          <p:spPr bwMode="auto">
            <a:xfrm>
              <a:off x="625" y="1445"/>
              <a:ext cx="111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 </a:t>
              </a:r>
              <a:b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</a:b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101383" name="Text Box 10"/>
          <p:cNvSpPr txBox="1">
            <a:spLocks noChangeArrowheads="1"/>
          </p:cNvSpPr>
          <p:nvPr/>
        </p:nvSpPr>
        <p:spPr bwMode="auto">
          <a:xfrm>
            <a:off x="1827213" y="1616075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2.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5</a:t>
            </a:r>
            <a:br>
              <a:rPr lang="en-US" altLang="x-none" sz="12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30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.2</a:t>
            </a:r>
          </a:p>
        </p:txBody>
      </p:sp>
      <p:sp>
        <p:nvSpPr>
          <p:cNvPr id="101384" name="Rectangle 11"/>
          <p:cNvSpPr>
            <a:spLocks noChangeArrowheads="1"/>
          </p:cNvSpPr>
          <p:nvPr/>
        </p:nvSpPr>
        <p:spPr bwMode="auto">
          <a:xfrm>
            <a:off x="5099050" y="2114550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1385" name="Text Box 12"/>
          <p:cNvSpPr txBox="1">
            <a:spLocks noChangeArrowheads="1"/>
          </p:cNvSpPr>
          <p:nvPr/>
        </p:nvSpPr>
        <p:spPr bwMode="auto">
          <a:xfrm>
            <a:off x="4983163" y="1925638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sp>
        <p:nvSpPr>
          <p:cNvPr id="101386" name="Line 13"/>
          <p:cNvSpPr>
            <a:spLocks noChangeShapeType="1"/>
          </p:cNvSpPr>
          <p:nvPr/>
        </p:nvSpPr>
        <p:spPr bwMode="auto">
          <a:xfrm>
            <a:off x="6800850" y="3482975"/>
            <a:ext cx="11113" cy="116205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101387" name="Group 14"/>
          <p:cNvGrpSpPr>
            <a:grpSpLocks/>
          </p:cNvGrpSpPr>
          <p:nvPr/>
        </p:nvGrpSpPr>
        <p:grpSpPr bwMode="auto">
          <a:xfrm>
            <a:off x="901700" y="4789488"/>
            <a:ext cx="3057525" cy="979487"/>
            <a:chOff x="670" y="2989"/>
            <a:chExt cx="1783" cy="617"/>
          </a:xfrm>
        </p:grpSpPr>
        <p:sp>
          <p:nvSpPr>
            <p:cNvPr id="101400" name="Rectangle 15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01401" name="Text Box 16"/>
            <p:cNvSpPr txBox="1">
              <a:spLocks noChangeArrowheads="1"/>
            </p:cNvSpPr>
            <p:nvPr/>
          </p:nvSpPr>
          <p:spPr bwMode="auto">
            <a:xfrm>
              <a:off x="714" y="3032"/>
              <a:ext cx="109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101388" name="Text Box 17"/>
          <p:cNvSpPr txBox="1">
            <a:spLocks noChangeArrowheads="1"/>
          </p:cNvSpPr>
          <p:nvPr/>
        </p:nvSpPr>
        <p:spPr bwMode="auto">
          <a:xfrm>
            <a:off x="6251575" y="1717675"/>
            <a:ext cx="10652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198.69.10.10</a:t>
            </a:r>
          </a:p>
        </p:txBody>
      </p:sp>
      <p:grpSp>
        <p:nvGrpSpPr>
          <p:cNvPr id="101389" name="Group 18"/>
          <p:cNvGrpSpPr>
            <a:grpSpLocks/>
          </p:cNvGrpSpPr>
          <p:nvPr/>
        </p:nvGrpSpPr>
        <p:grpSpPr bwMode="auto">
          <a:xfrm>
            <a:off x="5173663" y="4821238"/>
            <a:ext cx="3100387" cy="979487"/>
            <a:chOff x="670" y="2989"/>
            <a:chExt cx="1783" cy="617"/>
          </a:xfrm>
        </p:grpSpPr>
        <p:sp>
          <p:nvSpPr>
            <p:cNvPr id="101398" name="Rectangle 19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01399" name="Text Box 20"/>
            <p:cNvSpPr txBox="1">
              <a:spLocks noChangeArrowheads="1"/>
            </p:cNvSpPr>
            <p:nvPr/>
          </p:nvSpPr>
          <p:spPr bwMode="auto">
            <a:xfrm>
              <a:off x="714" y="3032"/>
              <a:ext cx="10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101390" name="Group 21"/>
          <p:cNvGrpSpPr>
            <a:grpSpLocks/>
          </p:cNvGrpSpPr>
          <p:nvPr/>
        </p:nvGrpSpPr>
        <p:grpSpPr bwMode="auto">
          <a:xfrm>
            <a:off x="5189538" y="2238375"/>
            <a:ext cx="3187700" cy="914400"/>
            <a:chOff x="625" y="1436"/>
            <a:chExt cx="1847" cy="576"/>
          </a:xfrm>
        </p:grpSpPr>
        <p:sp>
          <p:nvSpPr>
            <p:cNvPr id="101396" name="Rectangle 22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01397" name="Text Box 23"/>
            <p:cNvSpPr txBox="1">
              <a:spLocks noChangeArrowheads="1"/>
            </p:cNvSpPr>
            <p:nvPr/>
          </p:nvSpPr>
          <p:spPr bwMode="auto">
            <a:xfrm>
              <a:off x="625" y="1445"/>
              <a:ext cx="1847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connected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{198.69.10.10.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1500,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128.36.2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3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2.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:6789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101391" name="Group 24"/>
          <p:cNvGrpSpPr>
            <a:grpSpLocks/>
          </p:cNvGrpSpPr>
          <p:nvPr/>
        </p:nvGrpSpPr>
        <p:grpSpPr bwMode="auto">
          <a:xfrm>
            <a:off x="904875" y="3387725"/>
            <a:ext cx="3130550" cy="960438"/>
            <a:chOff x="625" y="1436"/>
            <a:chExt cx="1827" cy="576"/>
          </a:xfrm>
        </p:grpSpPr>
        <p:sp>
          <p:nvSpPr>
            <p:cNvPr id="101394" name="Rectangle 25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01395" name="Text Box 26"/>
            <p:cNvSpPr txBox="1">
              <a:spLocks noChangeArrowheads="1"/>
            </p:cNvSpPr>
            <p:nvPr/>
          </p:nvSpPr>
          <p:spPr bwMode="auto">
            <a:xfrm>
              <a:off x="625" y="1445"/>
              <a:ext cx="1827" cy="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state: 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established</a:t>
              </a:r>
              <a:endParaRPr lang="en-US" altLang="x-none" sz="1000">
                <a:solidFill>
                  <a:srgbClr val="FF0000"/>
                </a:solidFill>
                <a:latin typeface="Comic Sans MS" charset="0"/>
              </a:endParaRPr>
            </a:p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address:  {128.36.2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3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2.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5:</a:t>
              </a:r>
              <a:r>
                <a:rPr lang="en-US" altLang="zh-CN" sz="1000" b="1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, 198.69.10.10.</a:t>
              </a:r>
              <a:r>
                <a:rPr lang="en-US" altLang="x-none" sz="1000" b="1">
                  <a:solidFill>
                    <a:srgbClr val="FF0000"/>
                  </a:solidFill>
                  <a:latin typeface="Comic Sans MS" charset="0"/>
                </a:rPr>
                <a:t>1500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101392" name="Rectangle 1"/>
          <p:cNvSpPr>
            <a:spLocks noChangeArrowheads="1"/>
          </p:cNvSpPr>
          <p:nvPr/>
        </p:nvSpPr>
        <p:spPr bwMode="auto">
          <a:xfrm>
            <a:off x="0" y="1423988"/>
            <a:ext cx="18049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connectionSocket </a:t>
            </a:r>
            <a:endParaRPr lang="en-US" altLang="x-none" sz="1600"/>
          </a:p>
        </p:txBody>
      </p:sp>
      <p:cxnSp>
        <p:nvCxnSpPr>
          <p:cNvPr id="101393" name="Straight Arrow Connector 3"/>
          <p:cNvCxnSpPr>
            <a:cxnSpLocks noChangeShapeType="1"/>
            <a:endCxn id="101395" idx="1"/>
          </p:cNvCxnSpPr>
          <p:nvPr/>
        </p:nvCxnSpPr>
        <p:spPr bwMode="auto">
          <a:xfrm>
            <a:off x="374650" y="1717675"/>
            <a:ext cx="530225" cy="2035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225CCDFE-EDC5-9B4C-AEE5-E2CD0B9EDA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830F21-2FC2-4942-9A06-FA7892DC09D4}" type="slidenum">
              <a:rPr lang="en-US" altLang="x-none" sz="1400">
                <a:solidFill>
                  <a:srgbClr val="000000"/>
                </a:solidFill>
              </a:rPr>
              <a:pPr/>
              <a:t>21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177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Example: Java server (TCP): Processing</a:t>
            </a:r>
          </a:p>
        </p:txBody>
      </p:sp>
      <p:sp>
        <p:nvSpPr>
          <p:cNvPr id="103426" name="Rectangle 3"/>
          <p:cNvSpPr>
            <a:spLocks noChangeArrowheads="1"/>
          </p:cNvSpPr>
          <p:nvPr/>
        </p:nvSpPr>
        <p:spPr bwMode="auto">
          <a:xfrm>
            <a:off x="1897063" y="1338263"/>
            <a:ext cx="6999287" cy="477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BufferedReader inFromClient =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      new BufferedReader(new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          InputStreamReader(connectionSocket.getInputStream()));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clientSentence = inFromClient.readLine();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capitalizedSentence = clientSentence.toUpperCase() + '\n'; </a:t>
            </a:r>
            <a:br>
              <a:rPr lang="en-US" altLang="x-none" sz="1800">
                <a:solidFill>
                  <a:srgbClr val="000000"/>
                </a:solidFill>
                <a:latin typeface="Arial" charset="0"/>
              </a:rPr>
            </a:br>
            <a:br>
              <a:rPr lang="en-US" altLang="x-none" sz="1800">
                <a:solidFill>
                  <a:srgbClr val="000000"/>
                </a:solidFill>
                <a:latin typeface="Arial" charset="0"/>
              </a:rPr>
            </a:br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DataOutputStream  outToClient =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 new DataOutputStream</a:t>
            </a:r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(connectionSocket.getOutputStream());</a:t>
            </a:r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outToClient.writeBytes(capitalizedSentence);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}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}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}</a:t>
            </a:r>
            <a:r>
              <a:rPr lang="en-US" altLang="x-none" sz="1800">
                <a:solidFill>
                  <a:srgbClr val="000000"/>
                </a:solidFill>
              </a:rPr>
              <a:t> </a:t>
            </a:r>
          </a:p>
          <a:p>
            <a:pPr algn="l"/>
            <a:r>
              <a:rPr lang="en-US" altLang="x-none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103427" name="Group 16"/>
          <p:cNvGrpSpPr>
            <a:grpSpLocks/>
          </p:cNvGrpSpPr>
          <p:nvPr/>
        </p:nvGrpSpPr>
        <p:grpSpPr bwMode="auto">
          <a:xfrm>
            <a:off x="573088" y="2554288"/>
            <a:ext cx="1804987" cy="641350"/>
            <a:chOff x="738188" y="2813939"/>
            <a:chExt cx="1804987" cy="641350"/>
          </a:xfrm>
        </p:grpSpPr>
        <p:sp>
          <p:nvSpPr>
            <p:cNvPr id="103432" name="Text Box 4"/>
            <p:cNvSpPr txBox="1">
              <a:spLocks noChangeArrowheads="1"/>
            </p:cNvSpPr>
            <p:nvPr/>
          </p:nvSpPr>
          <p:spPr bwMode="auto">
            <a:xfrm>
              <a:off x="738188" y="2813939"/>
              <a:ext cx="1482725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Read in  line</a:t>
              </a:r>
            </a:p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from socket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03433" name="Freeform 6"/>
            <p:cNvSpPr>
              <a:spLocks/>
            </p:cNvSpPr>
            <p:nvPr/>
          </p:nvSpPr>
          <p:spPr bwMode="auto">
            <a:xfrm>
              <a:off x="2028825" y="2813939"/>
              <a:ext cx="161925" cy="533400"/>
            </a:xfrm>
            <a:custGeom>
              <a:avLst/>
              <a:gdLst>
                <a:gd name="T0" fmla="*/ 0 w 78"/>
                <a:gd name="T1" fmla="*/ 0 h 342"/>
                <a:gd name="T2" fmla="*/ 2147483647 w 78"/>
                <a:gd name="T3" fmla="*/ 0 h 342"/>
                <a:gd name="T4" fmla="*/ 2147483647 w 78"/>
                <a:gd name="T5" fmla="*/ 2147483647 h 342"/>
                <a:gd name="T6" fmla="*/ 2147483647 w 78"/>
                <a:gd name="T7" fmla="*/ 2147483647 h 3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342"/>
                <a:gd name="T14" fmla="*/ 78 w 78"/>
                <a:gd name="T15" fmla="*/ 342 h 3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342">
                  <a:moveTo>
                    <a:pt x="0" y="0"/>
                  </a:moveTo>
                  <a:lnTo>
                    <a:pt x="78" y="0"/>
                  </a:lnTo>
                  <a:lnTo>
                    <a:pt x="78" y="342"/>
                  </a:lnTo>
                  <a:lnTo>
                    <a:pt x="6" y="342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3434" name="Line 7"/>
            <p:cNvSpPr>
              <a:spLocks noChangeShapeType="1"/>
            </p:cNvSpPr>
            <p:nvPr/>
          </p:nvSpPr>
          <p:spPr bwMode="auto">
            <a:xfrm flipV="1">
              <a:off x="2209800" y="3113976"/>
              <a:ext cx="333375" cy="4763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03428" name="Text Box 6"/>
          <p:cNvSpPr txBox="1">
            <a:spLocks noChangeArrowheads="1"/>
          </p:cNvSpPr>
          <p:nvPr/>
        </p:nvSpPr>
        <p:spPr bwMode="auto">
          <a:xfrm>
            <a:off x="-92075" y="1500188"/>
            <a:ext cx="2093913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Create input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stream, attached 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to socket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03429" name="Freeform 11"/>
          <p:cNvSpPr>
            <a:spLocks/>
          </p:cNvSpPr>
          <p:nvPr/>
        </p:nvSpPr>
        <p:spPr bwMode="auto">
          <a:xfrm>
            <a:off x="1885950" y="1608138"/>
            <a:ext cx="152400" cy="7381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3430" name="Line 12"/>
          <p:cNvSpPr>
            <a:spLocks noChangeShapeType="1"/>
          </p:cNvSpPr>
          <p:nvPr/>
        </p:nvSpPr>
        <p:spPr bwMode="auto">
          <a:xfrm flipV="1">
            <a:off x="2043113" y="1803400"/>
            <a:ext cx="647700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3431" name="Rectangle 1"/>
          <p:cNvSpPr>
            <a:spLocks noChangeArrowheads="1"/>
          </p:cNvSpPr>
          <p:nvPr/>
        </p:nvSpPr>
        <p:spPr bwMode="auto">
          <a:xfrm>
            <a:off x="2662238" y="3641725"/>
            <a:ext cx="6105525" cy="1270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D2DE2BCA-B9FC-B544-9276-E48D608BD3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830F21-2FC2-4942-9A06-FA7892DC09D4}" type="slidenum">
              <a:rPr lang="en-US" altLang="x-none" sz="1400">
                <a:solidFill>
                  <a:srgbClr val="000000"/>
                </a:solidFill>
              </a:rPr>
              <a:pPr/>
              <a:t>22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059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80400" cy="1143000"/>
          </a:xfrm>
        </p:spPr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Example: Java server (TCP): Output</a:t>
            </a:r>
          </a:p>
        </p:txBody>
      </p:sp>
      <p:sp>
        <p:nvSpPr>
          <p:cNvPr id="105474" name="Rectangle 3"/>
          <p:cNvSpPr>
            <a:spLocks noChangeArrowheads="1"/>
          </p:cNvSpPr>
          <p:nvPr/>
        </p:nvSpPr>
        <p:spPr bwMode="auto">
          <a:xfrm>
            <a:off x="1897063" y="1338263"/>
            <a:ext cx="6999287" cy="477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BufferedReader inFromClient =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      new BufferedReader(new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          InputStreamReader(connectionSocket.getInputStream()));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clientSentence = inFromClient.readLine();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capitalizedSentence = clientSentence.toUpperCase() + '\n'; </a:t>
            </a:r>
            <a:br>
              <a:rPr lang="en-US" altLang="x-none" sz="1800">
                <a:solidFill>
                  <a:srgbClr val="000000"/>
                </a:solidFill>
                <a:latin typeface="Arial" charset="0"/>
              </a:rPr>
            </a:br>
            <a:br>
              <a:rPr lang="en-US" altLang="x-none" sz="1800">
                <a:solidFill>
                  <a:srgbClr val="000000"/>
                </a:solidFill>
                <a:latin typeface="Arial" charset="0"/>
              </a:rPr>
            </a:br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DataOutputStream  outToClient =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 new DataOutputStream</a:t>
            </a:r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(connectionSocket.getOutputStream());</a:t>
            </a:r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outToClient.writeBytes(capitalizedSentence);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}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}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}</a:t>
            </a:r>
            <a:r>
              <a:rPr lang="en-US" altLang="x-none" sz="1800">
                <a:solidFill>
                  <a:srgbClr val="000000"/>
                </a:solidFill>
              </a:rPr>
              <a:t> </a:t>
            </a:r>
          </a:p>
          <a:p>
            <a:pPr algn="l"/>
            <a:r>
              <a:rPr lang="en-US" altLang="x-none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105475" name="Group 15"/>
          <p:cNvGrpSpPr>
            <a:grpSpLocks/>
          </p:cNvGrpSpPr>
          <p:nvPr/>
        </p:nvGrpSpPr>
        <p:grpSpPr bwMode="auto">
          <a:xfrm>
            <a:off x="0" y="3341688"/>
            <a:ext cx="2373313" cy="915987"/>
            <a:chOff x="127000" y="1735138"/>
            <a:chExt cx="2373313" cy="915987"/>
          </a:xfrm>
        </p:grpSpPr>
        <p:sp>
          <p:nvSpPr>
            <p:cNvPr id="105483" name="Text Box 5"/>
            <p:cNvSpPr txBox="1">
              <a:spLocks noChangeArrowheads="1"/>
            </p:cNvSpPr>
            <p:nvPr/>
          </p:nvSpPr>
          <p:spPr bwMode="auto">
            <a:xfrm>
              <a:off x="127000" y="1735138"/>
              <a:ext cx="2093913" cy="915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Create output</a:t>
              </a:r>
            </a:p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stream, attached </a:t>
              </a:r>
            </a:p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to socket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05484" name="Freeform 8"/>
            <p:cNvSpPr>
              <a:spLocks/>
            </p:cNvSpPr>
            <p:nvPr/>
          </p:nvSpPr>
          <p:spPr bwMode="auto">
            <a:xfrm>
              <a:off x="2057400" y="1795463"/>
              <a:ext cx="133350" cy="814387"/>
            </a:xfrm>
            <a:custGeom>
              <a:avLst/>
              <a:gdLst>
                <a:gd name="T0" fmla="*/ 0 w 78"/>
                <a:gd name="T1" fmla="*/ 0 h 342"/>
                <a:gd name="T2" fmla="*/ 2147483647 w 78"/>
                <a:gd name="T3" fmla="*/ 0 h 342"/>
                <a:gd name="T4" fmla="*/ 2147483647 w 78"/>
                <a:gd name="T5" fmla="*/ 2147483647 h 342"/>
                <a:gd name="T6" fmla="*/ 2147483647 w 78"/>
                <a:gd name="T7" fmla="*/ 2147483647 h 3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342"/>
                <a:gd name="T14" fmla="*/ 78 w 78"/>
                <a:gd name="T15" fmla="*/ 342 h 3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342">
                  <a:moveTo>
                    <a:pt x="0" y="0"/>
                  </a:moveTo>
                  <a:lnTo>
                    <a:pt x="78" y="0"/>
                  </a:lnTo>
                  <a:lnTo>
                    <a:pt x="78" y="342"/>
                  </a:lnTo>
                  <a:lnTo>
                    <a:pt x="6" y="342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5485" name="Line 9"/>
            <p:cNvSpPr>
              <a:spLocks noChangeShapeType="1"/>
            </p:cNvSpPr>
            <p:nvPr/>
          </p:nvSpPr>
          <p:spPr bwMode="auto">
            <a:xfrm flipV="1">
              <a:off x="2214563" y="2347913"/>
              <a:ext cx="285750" cy="14287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05476" name="Text Box 10"/>
          <p:cNvSpPr txBox="1">
            <a:spLocks noChangeArrowheads="1"/>
          </p:cNvSpPr>
          <p:nvPr/>
        </p:nvSpPr>
        <p:spPr bwMode="auto">
          <a:xfrm>
            <a:off x="344488" y="4521200"/>
            <a:ext cx="1682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Write out line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to socket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05477" name="Freeform 11"/>
          <p:cNvSpPr>
            <a:spLocks/>
          </p:cNvSpPr>
          <p:nvPr/>
        </p:nvSpPr>
        <p:spPr bwMode="auto">
          <a:xfrm>
            <a:off x="1863725" y="4576763"/>
            <a:ext cx="161925" cy="571500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5478" name="Line 12"/>
          <p:cNvSpPr>
            <a:spLocks noChangeShapeType="1"/>
          </p:cNvSpPr>
          <p:nvPr/>
        </p:nvSpPr>
        <p:spPr bwMode="auto">
          <a:xfrm flipV="1">
            <a:off x="2044700" y="4762500"/>
            <a:ext cx="333375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5479" name="Text Box 13"/>
          <p:cNvSpPr txBox="1">
            <a:spLocks noChangeArrowheads="1"/>
          </p:cNvSpPr>
          <p:nvPr/>
        </p:nvSpPr>
        <p:spPr bwMode="auto">
          <a:xfrm>
            <a:off x="3209925" y="5654675"/>
            <a:ext cx="2878138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End of while loop,</a:t>
            </a:r>
          </a:p>
          <a:p>
            <a:pPr algn="l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loop back and wait for</a:t>
            </a:r>
          </a:p>
          <a:p>
            <a:pPr algn="l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another client connection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05480" name="Freeform 14"/>
          <p:cNvSpPr>
            <a:spLocks/>
          </p:cNvSpPr>
          <p:nvPr/>
        </p:nvSpPr>
        <p:spPr bwMode="auto">
          <a:xfrm rot="10784139">
            <a:off x="3190875" y="5645150"/>
            <a:ext cx="160338" cy="912813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5481" name="Line 15"/>
          <p:cNvSpPr>
            <a:spLocks noChangeShapeType="1"/>
          </p:cNvSpPr>
          <p:nvPr/>
        </p:nvSpPr>
        <p:spPr bwMode="auto">
          <a:xfrm flipH="1" flipV="1">
            <a:off x="2543175" y="5318125"/>
            <a:ext cx="647700" cy="60483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5482" name="Rectangle 1"/>
          <p:cNvSpPr>
            <a:spLocks noChangeArrowheads="1"/>
          </p:cNvSpPr>
          <p:nvPr/>
        </p:nvSpPr>
        <p:spPr bwMode="auto">
          <a:xfrm>
            <a:off x="2325688" y="1636713"/>
            <a:ext cx="6578600" cy="19431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3DD96D38-1023-6D49-8BC2-5B151D1DEF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830F21-2FC2-4942-9A06-FA7892DC09D4}" type="slidenum">
              <a:rPr lang="en-US" altLang="x-none" sz="1400">
                <a:solidFill>
                  <a:srgbClr val="000000"/>
                </a:solidFill>
              </a:rPr>
              <a:pPr/>
              <a:t>23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7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/>
          <p:cNvSpPr>
            <a:spLocks noGrp="1"/>
          </p:cNvSpPr>
          <p:nvPr>
            <p:ph type="title"/>
          </p:nvPr>
        </p:nvSpPr>
        <p:spPr>
          <a:xfrm>
            <a:off x="533400" y="82550"/>
            <a:ext cx="7772400" cy="1144588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522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itchFamily="2" charset="2"/>
                  <a:buChar char="q"/>
                </a:pPr>
                <a:r>
                  <a:rPr lang="en-US" altLang="x-none" dirty="0">
                    <a:ea typeface="ＭＳ Ｐゴシック" charset="-128"/>
                  </a:rPr>
                  <a:t>Assume that client requests arrive at a rate of lambda/second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en-US" altLang="x-none" dirty="0">
                    <a:ea typeface="ＭＳ Ｐゴシック" charset="-128"/>
                  </a:rPr>
                  <a:t>Assume that each request takes 1/</a:t>
                </a:r>
                <a14:m>
                  <m:oMath xmlns:m="http://schemas.openxmlformats.org/officeDocument/2006/math">
                    <m:r>
                      <a:rPr lang="en-US" altLang="x-none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x-none" dirty="0">
                    <a:ea typeface="ＭＳ Ｐゴシック" charset="-128"/>
                  </a:rPr>
                  <a:t> seconds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en-US" altLang="x-none" dirty="0">
                    <a:ea typeface="ＭＳ Ｐゴシック" charset="-128"/>
                    <a:sym typeface="Symbol" charset="2"/>
                  </a:rPr>
                  <a:t>A basic question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altLang="x-none" dirty="0">
                    <a:ea typeface="ＭＳ Ｐゴシック" charset="-128"/>
                    <a:sym typeface="Symbol" charset="2"/>
                  </a:rPr>
                  <a:t>How big is the backlog (welcome queue)</a:t>
                </a:r>
                <a:endParaRPr lang="en-US" altLang="x-none" dirty="0">
                  <a:ea typeface="ＭＳ Ｐゴシック" charset="-128"/>
                </a:endParaRPr>
              </a:p>
            </p:txBody>
          </p:sp>
        </mc:Choice>
        <mc:Fallback xmlns="">
          <p:sp>
            <p:nvSpPr>
              <p:cNvPr id="10752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6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52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13575" y="6402388"/>
            <a:ext cx="2130425" cy="455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94" tIns="45647" rIns="91294" bIns="45647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3E5FF9A3-5D3E-ED48-9207-B0B2D3491746}" type="slidenum">
              <a:rPr lang="en-US" altLang="x-none" sz="1400">
                <a:solidFill>
                  <a:srgbClr val="000000"/>
                </a:solidFill>
              </a:rPr>
              <a:pPr eaLnBrk="1" hangingPunct="1"/>
              <a:t>24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07524" name="Rectangle 23"/>
          <p:cNvSpPr>
            <a:spLocks noChangeArrowheads="1"/>
          </p:cNvSpPr>
          <p:nvPr/>
        </p:nvSpPr>
        <p:spPr bwMode="auto">
          <a:xfrm>
            <a:off x="3429000" y="6096000"/>
            <a:ext cx="1371600" cy="36988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25" name="Oval 5"/>
          <p:cNvSpPr>
            <a:spLocks noChangeArrowheads="1"/>
          </p:cNvSpPr>
          <p:nvPr/>
        </p:nvSpPr>
        <p:spPr bwMode="auto">
          <a:xfrm>
            <a:off x="4800600" y="6019800"/>
            <a:ext cx="6096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26" name="Rectangle 6"/>
          <p:cNvSpPr>
            <a:spLocks noChangeArrowheads="1"/>
          </p:cNvSpPr>
          <p:nvPr/>
        </p:nvSpPr>
        <p:spPr bwMode="auto">
          <a:xfrm>
            <a:off x="3594100" y="4953000"/>
            <a:ext cx="1206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ea typeface="宋体" charset="-122"/>
              </a:rPr>
              <a:t>Welcome </a:t>
            </a:r>
            <a:br>
              <a:rPr lang="en-US" altLang="zh-CN">
                <a:solidFill>
                  <a:srgbClr val="000000"/>
                </a:solidFill>
                <a:ea typeface="宋体" charset="-122"/>
              </a:rPr>
            </a:br>
            <a:r>
              <a:rPr lang="en-US" altLang="zh-CN">
                <a:solidFill>
                  <a:srgbClr val="000000"/>
                </a:solidFill>
                <a:ea typeface="宋体" charset="-122"/>
              </a:rPr>
              <a:t>Socket </a:t>
            </a:r>
            <a:br>
              <a:rPr lang="en-US" altLang="zh-CN">
                <a:solidFill>
                  <a:srgbClr val="000000"/>
                </a:solidFill>
                <a:ea typeface="宋体" charset="-122"/>
              </a:rPr>
            </a:br>
            <a:r>
              <a:rPr lang="en-US" altLang="zh-CN">
                <a:solidFill>
                  <a:srgbClr val="000000"/>
                </a:solidFill>
                <a:ea typeface="宋体" charset="-122"/>
              </a:rPr>
              <a:t>Queue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107527" name="Right Arrow 7"/>
          <p:cNvSpPr>
            <a:spLocks noChangeArrowheads="1"/>
          </p:cNvSpPr>
          <p:nvPr/>
        </p:nvSpPr>
        <p:spPr bwMode="auto">
          <a:xfrm>
            <a:off x="2667000" y="6096000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28" name="Right Arrow 8"/>
          <p:cNvSpPr>
            <a:spLocks noChangeArrowheads="1"/>
          </p:cNvSpPr>
          <p:nvPr/>
        </p:nvSpPr>
        <p:spPr bwMode="auto">
          <a:xfrm>
            <a:off x="5410200" y="6096000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29" name="Rectangle 9"/>
          <p:cNvSpPr>
            <a:spLocks noChangeArrowheads="1"/>
          </p:cNvSpPr>
          <p:nvPr/>
        </p:nvSpPr>
        <p:spPr bwMode="auto">
          <a:xfrm>
            <a:off x="34290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0" name="Rectangle 10"/>
          <p:cNvSpPr>
            <a:spLocks noChangeArrowheads="1"/>
          </p:cNvSpPr>
          <p:nvPr/>
        </p:nvSpPr>
        <p:spPr bwMode="auto">
          <a:xfrm>
            <a:off x="36576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1" name="Rectangle 11"/>
          <p:cNvSpPr>
            <a:spLocks noChangeArrowheads="1"/>
          </p:cNvSpPr>
          <p:nvPr/>
        </p:nvSpPr>
        <p:spPr bwMode="auto">
          <a:xfrm>
            <a:off x="38862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2" name="Rectangle 12"/>
          <p:cNvSpPr>
            <a:spLocks noChangeArrowheads="1"/>
          </p:cNvSpPr>
          <p:nvPr/>
        </p:nvSpPr>
        <p:spPr bwMode="auto">
          <a:xfrm>
            <a:off x="41148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3" name="Rectangle 13"/>
          <p:cNvSpPr>
            <a:spLocks noChangeArrowheads="1"/>
          </p:cNvSpPr>
          <p:nvPr/>
        </p:nvSpPr>
        <p:spPr bwMode="auto">
          <a:xfrm>
            <a:off x="43434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4" name="Rectangle 14"/>
          <p:cNvSpPr>
            <a:spLocks noChangeArrowheads="1"/>
          </p:cNvSpPr>
          <p:nvPr/>
        </p:nvSpPr>
        <p:spPr bwMode="auto">
          <a:xfrm>
            <a:off x="45720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739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Analysis</a:t>
            </a:r>
          </a:p>
        </p:txBody>
      </p:sp>
      <p:sp>
        <p:nvSpPr>
          <p:cNvPr id="109570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Is there any interop issue in the sample program?</a:t>
            </a:r>
          </a:p>
        </p:txBody>
      </p:sp>
      <p:sp>
        <p:nvSpPr>
          <p:cNvPr id="109571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852C2F7-34F6-734D-8993-964870E3DB99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25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289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Analysis</a:t>
            </a:r>
          </a:p>
        </p:txBody>
      </p:sp>
      <p:sp>
        <p:nvSpPr>
          <p:cNvPr id="111618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Is there any interop issue in the sample program?</a:t>
            </a:r>
          </a:p>
          <a:p>
            <a:pPr lvl="1">
              <a:buFont typeface="Wingdings" pitchFamily="2" charset="2"/>
              <a:buChar char="q"/>
            </a:pPr>
            <a:r>
              <a:rPr lang="en-US" altLang="x-none" dirty="0" err="1">
                <a:ea typeface="ＭＳ Ｐゴシック" charset="-128"/>
              </a:rPr>
              <a:t>DataOutputStream</a:t>
            </a:r>
            <a:r>
              <a:rPr lang="en-US" altLang="x-none" dirty="0">
                <a:ea typeface="ＭＳ Ｐゴシック" charset="-128"/>
              </a:rPr>
              <a:t> </a:t>
            </a:r>
            <a:r>
              <a:rPr lang="en-US" altLang="x-none" dirty="0" err="1">
                <a:ea typeface="ＭＳ Ｐゴシック" charset="-128"/>
              </a:rPr>
              <a:t>writeBytes</a:t>
            </a:r>
            <a:r>
              <a:rPr lang="en-US" altLang="x-none" dirty="0">
                <a:ea typeface="ＭＳ Ｐゴシック" charset="-128"/>
              </a:rPr>
              <a:t>(String) truncates</a:t>
            </a:r>
          </a:p>
          <a:p>
            <a:pPr lvl="3"/>
            <a:r>
              <a:rPr lang="en-US" altLang="x-none" sz="1600" dirty="0">
                <a:latin typeface="Comic Sans MS" charset="0"/>
                <a:ea typeface="ＭＳ Ｐゴシック" charset="-128"/>
              </a:rPr>
              <a:t>http://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docs.oracle.com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javase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/1.4.2/docs/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api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/java/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io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DataOutputStream.html#writeBytes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(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java.lang.String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)</a:t>
            </a:r>
          </a:p>
          <a:p>
            <a:pPr lvl="1"/>
            <a:endParaRPr lang="en-US" altLang="x-none" dirty="0">
              <a:ea typeface="ＭＳ Ｐゴシック" charset="-128"/>
            </a:endParaRPr>
          </a:p>
        </p:txBody>
      </p:sp>
      <p:sp>
        <p:nvSpPr>
          <p:cNvPr id="111619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4B105AD-59DC-A942-8EE9-1E5AAACBA4EE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26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859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r>
              <a:rPr lang="en-US" dirty="0"/>
              <a:t>Summary: Basic </a:t>
            </a:r>
            <a:r>
              <a:rPr lang="en-US"/>
              <a:t>Socket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They are relatively straightforward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UDP: </a:t>
            </a:r>
            <a:r>
              <a:rPr lang="en-US" dirty="0" err="1"/>
              <a:t>DatagramSocket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TCP: </a:t>
            </a:r>
            <a:r>
              <a:rPr lang="en-US" dirty="0" err="1"/>
              <a:t>ServerSocket</a:t>
            </a:r>
            <a:r>
              <a:rPr lang="en-US" dirty="0"/>
              <a:t>, Socket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main function of socket is multiplexing/</a:t>
            </a:r>
            <a:r>
              <a:rPr lang="en-US" dirty="0" err="1"/>
              <a:t>demultiplexing</a:t>
            </a:r>
            <a:r>
              <a:rPr lang="en-US" dirty="0"/>
              <a:t> to application processes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UDP uses (</a:t>
            </a:r>
            <a:r>
              <a:rPr lang="en-US" dirty="0" err="1"/>
              <a:t>dst</a:t>
            </a:r>
            <a:r>
              <a:rPr lang="en-US" dirty="0"/>
              <a:t> IP, port)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TCP uses (</a:t>
            </a:r>
            <a:r>
              <a:rPr lang="en-US" dirty="0" err="1"/>
              <a:t>src</a:t>
            </a:r>
            <a:r>
              <a:rPr lang="en-US" dirty="0"/>
              <a:t> IP, </a:t>
            </a:r>
            <a:r>
              <a:rPr lang="en-US" dirty="0" err="1"/>
              <a:t>src</a:t>
            </a:r>
            <a:r>
              <a:rPr lang="en-US" dirty="0"/>
              <a:t> port, </a:t>
            </a:r>
            <a:r>
              <a:rPr lang="en-US" dirty="0" err="1"/>
              <a:t>dst</a:t>
            </a:r>
            <a:r>
              <a:rPr lang="en-US" dirty="0"/>
              <a:t> IP, </a:t>
            </a:r>
            <a:r>
              <a:rPr lang="en-US" dirty="0" err="1"/>
              <a:t>dst</a:t>
            </a:r>
            <a:r>
              <a:rPr lang="en-US" dirty="0"/>
              <a:t> port)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Always pay attention to encoding/decoding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432D70-7B4D-0A49-99E8-04F1AB2CC91A}" type="slidenum">
              <a:rPr lang="en-US" altLang="x-none" smtClean="0"/>
              <a:pPr/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21590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Outline	</a:t>
            </a:r>
          </a:p>
        </p:txBody>
      </p:sp>
      <p:sp>
        <p:nvSpPr>
          <p:cNvPr id="1136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Admin</a:t>
            </a:r>
            <a:r>
              <a:rPr lang="en-US" altLang="zh-CN" dirty="0">
                <a:ea typeface="ＭＳ Ｐゴシック" charset="-128"/>
              </a:rPr>
              <a:t>.</a:t>
            </a:r>
            <a:r>
              <a:rPr lang="en-US" altLang="x-none" dirty="0">
                <a:ea typeface="ＭＳ Ｐゴシック" charset="-128"/>
              </a:rPr>
              <a:t> and recap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 programming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UDP sockets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TCP sockets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applications (continue)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x-none" i="1" dirty="0">
                <a:solidFill>
                  <a:srgbClr val="C00000"/>
                </a:solidFill>
                <a:ea typeface="ＭＳ Ｐゴシック" charset="-128"/>
              </a:rPr>
              <a:t>File transfer (FTP) and extension</a:t>
            </a: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3E0666C-05F9-0848-AD26-796CF51578D7}" type="slidenum">
              <a:rPr lang="en-US" altLang="x-none" sz="1400">
                <a:solidFill>
                  <a:srgbClr val="000000"/>
                </a:solidFill>
              </a:rPr>
              <a:pPr/>
              <a:t>28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94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D5F44F2-4CC4-8C4E-9131-FCFA5DF3CADF}" type="slidenum">
              <a:rPr lang="en-US" altLang="x-none" sz="1400">
                <a:solidFill>
                  <a:srgbClr val="000000"/>
                </a:solidFill>
              </a:rPr>
              <a:pPr/>
              <a:t>29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FTP: the File Transfer Protocol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2300" y="3705225"/>
            <a:ext cx="7458075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sz="2000" dirty="0">
                <a:ea typeface="宋体" charset="-122"/>
              </a:rPr>
              <a:t>T</a:t>
            </a:r>
            <a:r>
              <a:rPr lang="en-US" altLang="x-none" sz="2000" dirty="0">
                <a:ea typeface="ＭＳ Ｐゴシック" charset="-128"/>
              </a:rPr>
              <a:t>ransfer file</a:t>
            </a:r>
            <a:r>
              <a:rPr lang="en-US" altLang="zh-CN" sz="2000" dirty="0">
                <a:ea typeface="宋体" charset="-122"/>
              </a:rPr>
              <a:t>s</a:t>
            </a:r>
            <a:r>
              <a:rPr lang="en-US" altLang="x-none" sz="2000" dirty="0">
                <a:ea typeface="ＭＳ Ｐゴシック" charset="-128"/>
              </a:rPr>
              <a:t> to/from remote hos</a:t>
            </a:r>
            <a:r>
              <a:rPr lang="en-US" altLang="zh-CN" sz="2000" dirty="0">
                <a:ea typeface="宋体" charset="-122"/>
              </a:rPr>
              <a:t>t</a:t>
            </a:r>
            <a:endParaRPr lang="en-US" altLang="x-none" sz="2000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000" dirty="0">
                <a:ea typeface="宋体" charset="-122"/>
              </a:rPr>
              <a:t>C</a:t>
            </a:r>
            <a:r>
              <a:rPr lang="en-US" altLang="x-none" sz="2000" dirty="0">
                <a:ea typeface="ＭＳ Ｐゴシック" charset="-128"/>
              </a:rPr>
              <a:t>lient/server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i="1" dirty="0">
                <a:solidFill>
                  <a:schemeClr val="accent2"/>
                </a:solidFill>
                <a:ea typeface="ＭＳ Ｐゴシック" charset="-128"/>
              </a:rPr>
              <a:t>client:</a:t>
            </a:r>
            <a:r>
              <a:rPr lang="en-US" altLang="x-none" sz="2000" dirty="0">
                <a:ea typeface="ＭＳ Ｐゴシック" charset="-128"/>
              </a:rPr>
              <a:t> side that initiates transfer (either to/from remote)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i="1" dirty="0">
                <a:solidFill>
                  <a:schemeClr val="accent2"/>
                </a:solidFill>
                <a:ea typeface="ＭＳ Ｐゴシック" charset="-128"/>
              </a:rPr>
              <a:t>server:</a:t>
            </a:r>
            <a:r>
              <a:rPr lang="en-US" altLang="x-none" sz="2000" dirty="0">
                <a:ea typeface="ＭＳ Ｐゴシック" charset="-128"/>
              </a:rPr>
              <a:t> remote host</a:t>
            </a:r>
          </a:p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ftp: RFC 959</a:t>
            </a:r>
          </a:p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ftp server: port 21/20</a:t>
            </a:r>
            <a:r>
              <a:rPr lang="en-US" altLang="zh-CN" sz="2000" dirty="0">
                <a:ea typeface="宋体" charset="-122"/>
              </a:rPr>
              <a:t> (smtp 25, http 80)</a:t>
            </a:r>
            <a:endParaRPr lang="en-US" altLang="x-none" sz="2000" dirty="0">
              <a:ea typeface="ＭＳ Ｐゴシック" charset="-128"/>
            </a:endParaRPr>
          </a:p>
        </p:txBody>
      </p:sp>
      <p:graphicFrame>
        <p:nvGraphicFramePr>
          <p:cNvPr id="115716" name="Object 3"/>
          <p:cNvGraphicFramePr>
            <a:graphicFrameLocks noChangeAspect="1"/>
          </p:cNvGraphicFramePr>
          <p:nvPr/>
        </p:nvGraphicFramePr>
        <p:xfrm>
          <a:off x="3313113" y="1574800"/>
          <a:ext cx="776287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9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11571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113" y="1574800"/>
                        <a:ext cx="776287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5717" name="Group 6"/>
          <p:cNvGrpSpPr>
            <a:grpSpLocks/>
          </p:cNvGrpSpPr>
          <p:nvPr/>
        </p:nvGrpSpPr>
        <p:grpSpPr bwMode="auto">
          <a:xfrm>
            <a:off x="6764338" y="1412875"/>
            <a:ext cx="355600" cy="933450"/>
            <a:chOff x="4180" y="783"/>
            <a:chExt cx="150" cy="307"/>
          </a:xfrm>
        </p:grpSpPr>
        <p:sp>
          <p:nvSpPr>
            <p:cNvPr id="115749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0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1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2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3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54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55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6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115718" name="Line 15"/>
          <p:cNvSpPr>
            <a:spLocks noChangeShapeType="1"/>
          </p:cNvSpPr>
          <p:nvPr/>
        </p:nvSpPr>
        <p:spPr bwMode="auto">
          <a:xfrm>
            <a:off x="4352925" y="2190750"/>
            <a:ext cx="2209800" cy="95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19" name="Text Box 16"/>
          <p:cNvSpPr txBox="1">
            <a:spLocks noChangeArrowheads="1"/>
          </p:cNvSpPr>
          <p:nvPr/>
        </p:nvSpPr>
        <p:spPr bwMode="auto">
          <a:xfrm>
            <a:off x="4275138" y="1874838"/>
            <a:ext cx="2409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file transfer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115720" name="Group 17"/>
          <p:cNvGrpSpPr>
            <a:grpSpLocks/>
          </p:cNvGrpSpPr>
          <p:nvPr/>
        </p:nvGrpSpPr>
        <p:grpSpPr bwMode="auto">
          <a:xfrm>
            <a:off x="6511925" y="1866900"/>
            <a:ext cx="800100" cy="828675"/>
            <a:chOff x="3898" y="1386"/>
            <a:chExt cx="504" cy="522"/>
          </a:xfrm>
        </p:grpSpPr>
        <p:sp>
          <p:nvSpPr>
            <p:cNvPr id="115747" name="Rectangle 18"/>
            <p:cNvSpPr>
              <a:spLocks noChangeArrowheads="1"/>
            </p:cNvSpPr>
            <p:nvPr/>
          </p:nvSpPr>
          <p:spPr bwMode="auto">
            <a:xfrm>
              <a:off x="3930" y="1386"/>
              <a:ext cx="444" cy="522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48" name="Text Box 19"/>
            <p:cNvSpPr txBox="1">
              <a:spLocks noChangeArrowheads="1"/>
            </p:cNvSpPr>
            <p:nvPr/>
          </p:nvSpPr>
          <p:spPr bwMode="auto">
            <a:xfrm>
              <a:off x="3898" y="1463"/>
              <a:ext cx="50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15721" name="Group 20"/>
          <p:cNvGrpSpPr>
            <a:grpSpLocks/>
          </p:cNvGrpSpPr>
          <p:nvPr/>
        </p:nvGrpSpPr>
        <p:grpSpPr bwMode="auto">
          <a:xfrm>
            <a:off x="2582863" y="1857375"/>
            <a:ext cx="1790700" cy="852488"/>
            <a:chOff x="1645" y="1326"/>
            <a:chExt cx="1128" cy="537"/>
          </a:xfrm>
        </p:grpSpPr>
        <p:sp>
          <p:nvSpPr>
            <p:cNvPr id="115743" name="Rectangle 21"/>
            <p:cNvSpPr>
              <a:spLocks noChangeArrowheads="1"/>
            </p:cNvSpPr>
            <p:nvPr/>
          </p:nvSpPr>
          <p:spPr bwMode="auto">
            <a:xfrm>
              <a:off x="2328" y="1326"/>
              <a:ext cx="444" cy="522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44" name="Rectangle 22"/>
            <p:cNvSpPr>
              <a:spLocks noChangeArrowheads="1"/>
            </p:cNvSpPr>
            <p:nvPr/>
          </p:nvSpPr>
          <p:spPr bwMode="auto">
            <a:xfrm>
              <a:off x="1704" y="1332"/>
              <a:ext cx="606" cy="52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45" name="Text Box 23"/>
            <p:cNvSpPr txBox="1">
              <a:spLocks noChangeArrowheads="1"/>
            </p:cNvSpPr>
            <p:nvPr/>
          </p:nvSpPr>
          <p:spPr bwMode="auto">
            <a:xfrm>
              <a:off x="1645" y="1343"/>
              <a:ext cx="738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user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interface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15746" name="Text Box 24"/>
            <p:cNvSpPr txBox="1">
              <a:spLocks noChangeArrowheads="1"/>
            </p:cNvSpPr>
            <p:nvPr/>
          </p:nvSpPr>
          <p:spPr bwMode="auto">
            <a:xfrm>
              <a:off x="2323" y="1403"/>
              <a:ext cx="45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15722" name="Group 25"/>
          <p:cNvGrpSpPr>
            <a:grpSpLocks/>
          </p:cNvGrpSpPr>
          <p:nvPr/>
        </p:nvGrpSpPr>
        <p:grpSpPr bwMode="auto">
          <a:xfrm>
            <a:off x="3219450" y="2695575"/>
            <a:ext cx="1674813" cy="712788"/>
            <a:chOff x="1812" y="1776"/>
            <a:chExt cx="1055" cy="449"/>
          </a:xfrm>
        </p:grpSpPr>
        <p:grpSp>
          <p:nvGrpSpPr>
            <p:cNvPr id="115735" name="Group 26"/>
            <p:cNvGrpSpPr>
              <a:grpSpLocks/>
            </p:cNvGrpSpPr>
            <p:nvPr/>
          </p:nvGrpSpPr>
          <p:grpSpPr bwMode="auto">
            <a:xfrm>
              <a:off x="1903" y="1845"/>
              <a:ext cx="316" cy="313"/>
              <a:chOff x="4939" y="1431"/>
              <a:chExt cx="316" cy="313"/>
            </a:xfrm>
          </p:grpSpPr>
          <p:sp>
            <p:nvSpPr>
              <p:cNvPr id="115738" name="Oval 27"/>
              <p:cNvSpPr>
                <a:spLocks noChangeArrowheads="1"/>
              </p:cNvSpPr>
              <p:nvPr/>
            </p:nvSpPr>
            <p:spPr bwMode="auto">
              <a:xfrm>
                <a:off x="4941" y="1663"/>
                <a:ext cx="310" cy="81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39" name="Rectangle 28"/>
              <p:cNvSpPr>
                <a:spLocks noChangeArrowheads="1"/>
              </p:cNvSpPr>
              <p:nvPr/>
            </p:nvSpPr>
            <p:spPr bwMode="auto">
              <a:xfrm>
                <a:off x="4942" y="1490"/>
                <a:ext cx="313" cy="21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40" name="Oval 29"/>
              <p:cNvSpPr>
                <a:spLocks noChangeArrowheads="1"/>
              </p:cNvSpPr>
              <p:nvPr/>
            </p:nvSpPr>
            <p:spPr bwMode="auto">
              <a:xfrm>
                <a:off x="4939" y="1431"/>
                <a:ext cx="313" cy="95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41" name="Line 30"/>
              <p:cNvSpPr>
                <a:spLocks noChangeShapeType="1"/>
              </p:cNvSpPr>
              <p:nvPr/>
            </p:nvSpPr>
            <p:spPr bwMode="auto">
              <a:xfrm>
                <a:off x="5251" y="1479"/>
                <a:ext cx="1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42" name="Line 31"/>
              <p:cNvSpPr>
                <a:spLocks noChangeShapeType="1"/>
              </p:cNvSpPr>
              <p:nvPr/>
            </p:nvSpPr>
            <p:spPr bwMode="auto">
              <a:xfrm flipH="1">
                <a:off x="4939" y="1483"/>
                <a:ext cx="1" cy="22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5736" name="Text Box 32"/>
            <p:cNvSpPr txBox="1">
              <a:spLocks noChangeArrowheads="1"/>
            </p:cNvSpPr>
            <p:nvPr/>
          </p:nvSpPr>
          <p:spPr bwMode="auto">
            <a:xfrm>
              <a:off x="2189" y="1859"/>
              <a:ext cx="67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local file</a:t>
              </a:r>
            </a:p>
            <a:p>
              <a:pPr algn="l"/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system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15737" name="Line 33"/>
            <p:cNvSpPr>
              <a:spLocks noChangeShapeType="1"/>
            </p:cNvSpPr>
            <p:nvPr/>
          </p:nvSpPr>
          <p:spPr bwMode="auto">
            <a:xfrm>
              <a:off x="1812" y="1776"/>
              <a:ext cx="204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723" name="Line 34"/>
          <p:cNvSpPr>
            <a:spLocks noChangeShapeType="1"/>
          </p:cNvSpPr>
          <p:nvPr/>
        </p:nvSpPr>
        <p:spPr bwMode="auto">
          <a:xfrm flipH="1">
            <a:off x="3714750" y="2686050"/>
            <a:ext cx="333375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5724" name="Group 35"/>
          <p:cNvGrpSpPr>
            <a:grpSpLocks/>
          </p:cNvGrpSpPr>
          <p:nvPr/>
        </p:nvGrpSpPr>
        <p:grpSpPr bwMode="auto">
          <a:xfrm>
            <a:off x="6659563" y="2824163"/>
            <a:ext cx="501650" cy="496887"/>
            <a:chOff x="4939" y="1431"/>
            <a:chExt cx="316" cy="313"/>
          </a:xfrm>
        </p:grpSpPr>
        <p:sp>
          <p:nvSpPr>
            <p:cNvPr id="115730" name="Oval 36"/>
            <p:cNvSpPr>
              <a:spLocks noChangeArrowheads="1"/>
            </p:cNvSpPr>
            <p:nvPr/>
          </p:nvSpPr>
          <p:spPr bwMode="auto">
            <a:xfrm>
              <a:off x="4941" y="1663"/>
              <a:ext cx="310" cy="81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31" name="Rectangle 37"/>
            <p:cNvSpPr>
              <a:spLocks noChangeArrowheads="1"/>
            </p:cNvSpPr>
            <p:nvPr/>
          </p:nvSpPr>
          <p:spPr bwMode="auto">
            <a:xfrm>
              <a:off x="4942" y="1490"/>
              <a:ext cx="313" cy="21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32" name="Oval 38"/>
            <p:cNvSpPr>
              <a:spLocks noChangeArrowheads="1"/>
            </p:cNvSpPr>
            <p:nvPr/>
          </p:nvSpPr>
          <p:spPr bwMode="auto">
            <a:xfrm>
              <a:off x="4939" y="1431"/>
              <a:ext cx="313" cy="95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33" name="Line 39"/>
            <p:cNvSpPr>
              <a:spLocks noChangeShapeType="1"/>
            </p:cNvSpPr>
            <p:nvPr/>
          </p:nvSpPr>
          <p:spPr bwMode="auto">
            <a:xfrm>
              <a:off x="5251" y="1479"/>
              <a:ext cx="1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34" name="Line 40"/>
            <p:cNvSpPr>
              <a:spLocks noChangeShapeType="1"/>
            </p:cNvSpPr>
            <p:nvPr/>
          </p:nvSpPr>
          <p:spPr bwMode="auto">
            <a:xfrm flipH="1">
              <a:off x="4939" y="1483"/>
              <a:ext cx="1" cy="2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725" name="Text Box 41"/>
          <p:cNvSpPr txBox="1">
            <a:spLocks noChangeArrowheads="1"/>
          </p:cNvSpPr>
          <p:nvPr/>
        </p:nvSpPr>
        <p:spPr bwMode="auto">
          <a:xfrm>
            <a:off x="7161213" y="2789238"/>
            <a:ext cx="14573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remote file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system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15726" name="Line 42"/>
          <p:cNvSpPr>
            <a:spLocks noChangeShapeType="1"/>
          </p:cNvSpPr>
          <p:nvPr/>
        </p:nvSpPr>
        <p:spPr bwMode="auto">
          <a:xfrm>
            <a:off x="6915150" y="2695575"/>
            <a:ext cx="0" cy="428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5727" name="Picture 43" descr="Ali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1909763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28" name="Text Box 44"/>
          <p:cNvSpPr txBox="1">
            <a:spLocks noChangeArrowheads="1"/>
          </p:cNvSpPr>
          <p:nvPr/>
        </p:nvSpPr>
        <p:spPr bwMode="auto">
          <a:xfrm>
            <a:off x="1379538" y="2617788"/>
            <a:ext cx="9715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user 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at host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15729" name="Line 45"/>
          <p:cNvSpPr>
            <a:spLocks noChangeShapeType="1"/>
          </p:cNvSpPr>
          <p:nvPr/>
        </p:nvSpPr>
        <p:spPr bwMode="auto">
          <a:xfrm>
            <a:off x="2028825" y="2305050"/>
            <a:ext cx="5810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5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>
                <a:ea typeface="ＭＳ Ｐゴシック" charset="-128"/>
              </a:rPr>
              <a:t>Admin</a:t>
            </a:r>
            <a:r>
              <a:rPr lang="en-US" altLang="zh-CN" dirty="0">
                <a:ea typeface="ＭＳ Ｐゴシック" charset="-128"/>
              </a:rPr>
              <a:t>.</a:t>
            </a:r>
            <a:r>
              <a:rPr lang="en-US" altLang="x-none" dirty="0">
                <a:ea typeface="ＭＳ Ｐゴシック" charset="-128"/>
              </a:rPr>
              <a:t>	</a:t>
            </a: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ＭＳ Ｐゴシック" charset="-128"/>
              </a:rPr>
              <a:t>Lab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a</a:t>
            </a:r>
            <a:r>
              <a:rPr lang="en-US" altLang="x-none" dirty="0">
                <a:ea typeface="ＭＳ Ｐゴシック" charset="-128"/>
              </a:rPr>
              <a:t>ssignment </a:t>
            </a:r>
            <a:r>
              <a:rPr lang="en-US" altLang="zh-CN" dirty="0">
                <a:ea typeface="ＭＳ Ｐゴシック" charset="-128"/>
              </a:rPr>
              <a:t>2</a:t>
            </a:r>
            <a:r>
              <a:rPr lang="en-US" altLang="x-none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due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Oct.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13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0255BEF-5F6F-AD49-A621-63E1477D2E54}" type="slidenum">
              <a:rPr lang="en-US" altLang="x-none" sz="1400">
                <a:solidFill>
                  <a:srgbClr val="000000"/>
                </a:solidFill>
              </a:rPr>
              <a:pPr/>
              <a:t>3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DDD62C0-3012-D649-BACD-08A68449FE37}" type="slidenum">
              <a:rPr lang="en-US" altLang="x-none" sz="1400">
                <a:solidFill>
                  <a:srgbClr val="000000"/>
                </a:solidFill>
              </a:rPr>
              <a:pPr/>
              <a:t>30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13666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sz="3200" u="sng" dirty="0">
                <a:solidFill>
                  <a:srgbClr val="3333CC"/>
                </a:solidFill>
                <a:latin typeface="+mn-lt"/>
                <a:ea typeface="ＭＳ Ｐゴシック" charset="0"/>
                <a:cs typeface="ＭＳ Ｐゴシック" charset="0"/>
              </a:rPr>
              <a:t>FTP Commands, Responses</a:t>
            </a:r>
            <a:endParaRPr lang="en-US" sz="3600" u="sng" dirty="0">
              <a:solidFill>
                <a:srgbClr val="3333CC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48835" name="Rectangle 3"/>
          <p:cNvSpPr>
            <a:spLocks noChangeArrowheads="1"/>
          </p:cNvSpPr>
          <p:nvPr/>
        </p:nvSpPr>
        <p:spPr bwMode="auto">
          <a:xfrm>
            <a:off x="533400" y="1600200"/>
            <a:ext cx="3970338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  <a:defRPr/>
            </a:pPr>
            <a:r>
              <a:rPr lang="en-US" sz="1800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Sample commands:</a:t>
            </a:r>
            <a:endParaRPr lang="en-US" sz="20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sent as ASCII text over control channel</a:t>
            </a:r>
            <a:endParaRPr lang="en-US" sz="18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USER </a:t>
            </a:r>
            <a:r>
              <a:rPr lang="en-US" sz="2000" b="1" i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username</a:t>
            </a:r>
            <a:endParaRPr lang="en-US" sz="1800" i="1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PASS </a:t>
            </a:r>
            <a:r>
              <a:rPr lang="en-US" sz="2000" b="1" i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password</a:t>
            </a: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PWD 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returns current </a:t>
            </a:r>
            <a:r>
              <a:rPr lang="en-US" sz="2000" dirty="0" err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dir</a:t>
            </a:r>
            <a:endParaRPr lang="en-US" sz="2000" b="1" i="1" dirty="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STAT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shows server status</a:t>
            </a:r>
            <a:endParaRPr lang="en-US" sz="2000" b="1" i="1" dirty="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LIST</a:t>
            </a:r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returns list of file in current directory</a:t>
            </a:r>
            <a:endParaRPr lang="en-US" sz="18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RETR filename</a:t>
            </a:r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retrieves (gets) file</a:t>
            </a: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STOR filename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stores  file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defRPr/>
            </a:pPr>
            <a:endParaRPr lang="en-US" sz="20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4495800" y="1600200"/>
            <a:ext cx="3810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u="sng" dirty="0">
                <a:solidFill>
                  <a:srgbClr val="FF0000"/>
                </a:solidFill>
              </a:rPr>
              <a:t>Sample return codes</a:t>
            </a:r>
            <a:endParaRPr lang="en-US" altLang="x-none" dirty="0">
              <a:solidFill>
                <a:srgbClr val="000000"/>
              </a:solidFill>
            </a:endParaRP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dirty="0">
                <a:solidFill>
                  <a:srgbClr val="000000"/>
                </a:solidFill>
              </a:rPr>
              <a:t>status code and phrase</a:t>
            </a:r>
            <a:endParaRPr lang="en-US" altLang="x-none" dirty="0">
              <a:solidFill>
                <a:srgbClr val="000000"/>
              </a:solidFill>
            </a:endParaRP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b="1" dirty="0">
                <a:solidFill>
                  <a:srgbClr val="000000"/>
                </a:solidFill>
                <a:latin typeface="Courier New" charset="0"/>
              </a:rPr>
              <a:t>331 Username OK, password required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b="1" dirty="0">
                <a:solidFill>
                  <a:srgbClr val="000000"/>
                </a:solidFill>
                <a:latin typeface="Courier New" charset="0"/>
              </a:rPr>
              <a:t>125 data connection already open; transfer starting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b="1" dirty="0">
                <a:solidFill>
                  <a:srgbClr val="000000"/>
                </a:solidFill>
                <a:latin typeface="Courier New" charset="0"/>
              </a:rPr>
              <a:t>425 Can</a:t>
            </a:r>
            <a:r>
              <a:rPr lang="ja-JP" altLang="en-US" sz="2000" b="1">
                <a:solidFill>
                  <a:srgbClr val="000000"/>
                </a:solidFill>
                <a:latin typeface="Courier New" charset="0"/>
              </a:rPr>
              <a:t>’</a:t>
            </a:r>
            <a:r>
              <a:rPr lang="en-US" altLang="ja-JP" sz="2000" b="1" dirty="0">
                <a:solidFill>
                  <a:srgbClr val="000000"/>
                </a:solidFill>
                <a:latin typeface="Courier New" charset="0"/>
              </a:rPr>
              <a:t>t open data connection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b="1" dirty="0">
                <a:solidFill>
                  <a:srgbClr val="000000"/>
                </a:solidFill>
                <a:latin typeface="Courier New" charset="0"/>
              </a:rPr>
              <a:t>452 Error writing file</a:t>
            </a:r>
            <a:endParaRPr lang="en-US" altLang="x-non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99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35" grpId="0"/>
      <p:bldP spid="13926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A6A696C-FB5A-4E49-B9D5-0603DB36D793}" type="slidenum">
              <a:rPr lang="en-US" altLang="x-none" sz="1400">
                <a:solidFill>
                  <a:srgbClr val="000000"/>
                </a:solidFill>
              </a:rPr>
              <a:pPr/>
              <a:t>31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FTP Protocol Design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0388" y="1582738"/>
            <a:ext cx="7458075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What is the 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simplest design of 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data transfer?</a:t>
            </a:r>
          </a:p>
        </p:txBody>
      </p:sp>
      <p:graphicFrame>
        <p:nvGraphicFramePr>
          <p:cNvPr id="119812" name="Object 2"/>
          <p:cNvGraphicFramePr>
            <a:graphicFrameLocks noChangeAspect="1"/>
          </p:cNvGraphicFramePr>
          <p:nvPr/>
        </p:nvGraphicFramePr>
        <p:xfrm>
          <a:off x="4491038" y="3200400"/>
          <a:ext cx="78105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3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11981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1038" y="3200400"/>
                        <a:ext cx="781050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9813" name="Group 6"/>
          <p:cNvGrpSpPr>
            <a:grpSpLocks/>
          </p:cNvGrpSpPr>
          <p:nvPr/>
        </p:nvGrpSpPr>
        <p:grpSpPr bwMode="auto">
          <a:xfrm>
            <a:off x="7904163" y="2743200"/>
            <a:ext cx="387350" cy="1508125"/>
            <a:chOff x="4180" y="783"/>
            <a:chExt cx="150" cy="307"/>
          </a:xfrm>
        </p:grpSpPr>
        <p:sp>
          <p:nvSpPr>
            <p:cNvPr id="119824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25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26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27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28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9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30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31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119814" name="Text Box 15"/>
          <p:cNvSpPr txBox="1">
            <a:spLocks noChangeArrowheads="1"/>
          </p:cNvSpPr>
          <p:nvPr/>
        </p:nvSpPr>
        <p:spPr bwMode="auto">
          <a:xfrm>
            <a:off x="4572000" y="1549400"/>
            <a:ext cx="84772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19815" name="Text Box 16"/>
          <p:cNvSpPr txBox="1">
            <a:spLocks noChangeArrowheads="1"/>
          </p:cNvSpPr>
          <p:nvPr/>
        </p:nvSpPr>
        <p:spPr bwMode="auto">
          <a:xfrm>
            <a:off x="7540625" y="1562100"/>
            <a:ext cx="95567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server</a:t>
            </a:r>
          </a:p>
        </p:txBody>
      </p:sp>
      <p:sp>
        <p:nvSpPr>
          <p:cNvPr id="119816" name="Line 17"/>
          <p:cNvSpPr>
            <a:spLocks noChangeShapeType="1"/>
          </p:cNvSpPr>
          <p:nvPr/>
        </p:nvSpPr>
        <p:spPr bwMode="auto">
          <a:xfrm>
            <a:off x="5302250" y="3138488"/>
            <a:ext cx="25622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17" name="Text Box 19"/>
          <p:cNvSpPr txBox="1">
            <a:spLocks noChangeArrowheads="1"/>
          </p:cNvSpPr>
          <p:nvPr/>
        </p:nvSpPr>
        <p:spPr bwMode="auto">
          <a:xfrm>
            <a:off x="5364163" y="2544763"/>
            <a:ext cx="24098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TCP control connection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port </a:t>
            </a:r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21</a:t>
            </a: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 at 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119818" name="Group 4"/>
          <p:cNvGrpSpPr>
            <a:grpSpLocks/>
          </p:cNvGrpSpPr>
          <p:nvPr/>
        </p:nvGrpSpPr>
        <p:grpSpPr bwMode="auto">
          <a:xfrm>
            <a:off x="5294313" y="3632200"/>
            <a:ext cx="2562225" cy="393700"/>
            <a:chOff x="2892339" y="4249072"/>
            <a:chExt cx="2562225" cy="393700"/>
          </a:xfrm>
        </p:grpSpPr>
        <p:sp>
          <p:nvSpPr>
            <p:cNvPr id="119822" name="Line 18"/>
            <p:cNvSpPr>
              <a:spLocks noChangeShapeType="1"/>
            </p:cNvSpPr>
            <p:nvPr/>
          </p:nvSpPr>
          <p:spPr bwMode="auto">
            <a:xfrm flipV="1">
              <a:off x="2892339" y="462213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3" name="Text Box 20"/>
            <p:cNvSpPr txBox="1">
              <a:spLocks noChangeArrowheads="1"/>
            </p:cNvSpPr>
            <p:nvPr/>
          </p:nvSpPr>
          <p:spPr bwMode="auto">
            <a:xfrm>
              <a:off x="3039977" y="424907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25" name="Group 5"/>
          <p:cNvGrpSpPr>
            <a:grpSpLocks/>
          </p:cNvGrpSpPr>
          <p:nvPr/>
        </p:nvGrpSpPr>
        <p:grpSpPr bwMode="auto">
          <a:xfrm>
            <a:off x="5353050" y="4767263"/>
            <a:ext cx="2597150" cy="338137"/>
            <a:chOff x="2951077" y="5384135"/>
            <a:chExt cx="2597150" cy="338835"/>
          </a:xfrm>
        </p:grpSpPr>
        <p:sp>
          <p:nvSpPr>
            <p:cNvPr id="119820" name="Text Box 20"/>
            <p:cNvSpPr txBox="1">
              <a:spLocks noChangeArrowheads="1"/>
            </p:cNvSpPr>
            <p:nvPr/>
          </p:nvSpPr>
          <p:spPr bwMode="auto">
            <a:xfrm>
              <a:off x="3138402" y="5384135"/>
              <a:ext cx="2409825" cy="338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data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19821" name="Line 17"/>
            <p:cNvSpPr>
              <a:spLocks noChangeShapeType="1"/>
            </p:cNvSpPr>
            <p:nvPr/>
          </p:nvSpPr>
          <p:spPr bwMode="auto">
            <a:xfrm>
              <a:off x="2951077" y="540794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725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C358BA8-5D6E-FD46-A024-89D5FA3D28F4}" type="slidenum">
              <a:rPr lang="en-US" altLang="x-none" sz="1400">
                <a:solidFill>
                  <a:srgbClr val="000000"/>
                </a:solidFill>
              </a:rPr>
              <a:pPr/>
              <a:t>32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16900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FTP: </a:t>
            </a:r>
            <a:r>
              <a:rPr lang="en-US" altLang="zh-CN" sz="3200">
                <a:ea typeface="宋体" charset="-122"/>
              </a:rPr>
              <a:t>A Client-Server Application with </a:t>
            </a:r>
            <a:r>
              <a:rPr lang="en-US" altLang="x-none" sz="3200">
                <a:ea typeface="ＭＳ Ｐゴシック" charset="-128"/>
              </a:rPr>
              <a:t>Separate Control, Data Connections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71882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T</a:t>
            </a:r>
            <a:r>
              <a:rPr lang="en-US" altLang="x-none" sz="2400" dirty="0">
                <a:solidFill>
                  <a:srgbClr val="FF0000"/>
                </a:solidFill>
                <a:ea typeface="ＭＳ Ｐゴシック" charset="-128"/>
              </a:rPr>
              <a:t>wo</a:t>
            </a:r>
            <a:r>
              <a:rPr lang="en-US" altLang="x-none" sz="2400" dirty="0">
                <a:ea typeface="ＭＳ Ｐゴシック" charset="-128"/>
              </a:rPr>
              <a:t> types of TCP connections opened:</a:t>
            </a:r>
          </a:p>
          <a:p>
            <a:pPr>
              <a:lnSpc>
                <a:spcPct val="90000"/>
              </a:lnSpc>
            </a:pPr>
            <a:endParaRPr lang="en-US" altLang="x-none" sz="2400" dirty="0"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A control connection:</a:t>
            </a:r>
            <a:r>
              <a:rPr lang="en-US" altLang="x-none" dirty="0">
                <a:ea typeface="ＭＳ Ｐゴシック" charset="-128"/>
              </a:rPr>
              <a:t> exchange commands, responses between client, server.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ja-JP" altLang="en-US" sz="2400" dirty="0">
                <a:solidFill>
                  <a:srgbClr val="FF0000"/>
                </a:solidFill>
                <a:ea typeface="ＭＳ Ｐゴシック" charset="-128"/>
              </a:rPr>
              <a:t>“</a:t>
            </a:r>
            <a:r>
              <a:rPr lang="en-US" altLang="ja-JP" sz="2400" dirty="0">
                <a:solidFill>
                  <a:srgbClr val="FF0000"/>
                </a:solidFill>
                <a:ea typeface="ＭＳ Ｐゴシック" charset="-128"/>
              </a:rPr>
              <a:t>out of band control</a:t>
            </a:r>
            <a:r>
              <a:rPr lang="ja-JP" altLang="en-US" sz="2400" dirty="0">
                <a:solidFill>
                  <a:srgbClr val="FF0000"/>
                </a:solidFill>
                <a:ea typeface="ＭＳ Ｐゴシック" charset="-128"/>
              </a:rPr>
              <a:t>”</a:t>
            </a:r>
            <a:endParaRPr lang="en-US" altLang="ja-JP" sz="2400" dirty="0">
              <a:solidFill>
                <a:srgbClr val="FF0000"/>
              </a:solidFill>
              <a:ea typeface="ＭＳ Ｐゴシック" charset="-128"/>
            </a:endParaRPr>
          </a:p>
          <a:p>
            <a:pPr lvl="2">
              <a:lnSpc>
                <a:spcPct val="90000"/>
              </a:lnSpc>
              <a:buFontTx/>
              <a:buNone/>
            </a:pPr>
            <a:endParaRPr lang="en-US" altLang="ja-JP" sz="2400" dirty="0">
              <a:solidFill>
                <a:srgbClr val="FF0000"/>
              </a:solidFill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Data connections:</a:t>
            </a:r>
            <a:r>
              <a:rPr lang="en-US" altLang="x-none" dirty="0">
                <a:ea typeface="ＭＳ Ｐゴシック" charset="-128"/>
              </a:rPr>
              <a:t> each for file data to/from server</a:t>
            </a:r>
          </a:p>
        </p:txBody>
      </p:sp>
      <p:sp>
        <p:nvSpPr>
          <p:cNvPr id="154636" name="Text Box 5"/>
          <p:cNvSpPr txBox="1">
            <a:spLocks noChangeArrowheads="1"/>
          </p:cNvSpPr>
          <p:nvPr/>
        </p:nvSpPr>
        <p:spPr bwMode="auto">
          <a:xfrm>
            <a:off x="647700" y="5413375"/>
            <a:ext cx="7524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zh-CN" sz="2000">
                <a:solidFill>
                  <a:srgbClr val="000000"/>
                </a:solidFill>
                <a:latin typeface="Comic Sans MS" charset="0"/>
                <a:ea typeface="宋体" charset="-122"/>
              </a:rPr>
              <a:t>Discussion: why does FTP separate control/data connections?</a:t>
            </a:r>
            <a:endParaRPr lang="en-US" altLang="x-none" sz="20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641350" y="6086475"/>
            <a:ext cx="5092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zh-CN" sz="2000">
                <a:solidFill>
                  <a:srgbClr val="000000"/>
                </a:solidFill>
                <a:latin typeface="Comic Sans MS" charset="0"/>
                <a:ea typeface="宋体" charset="-122"/>
              </a:rPr>
              <a:t>Q: How to create a new data connection?</a:t>
            </a:r>
            <a:endParaRPr lang="en-US" altLang="x-none" sz="200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15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36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0E48821-FAFD-7D4B-9DC3-67DACC49FC0B}" type="slidenum">
              <a:rPr lang="en-US" altLang="x-none" sz="1400">
                <a:solidFill>
                  <a:srgbClr val="000000"/>
                </a:solidFill>
              </a:rPr>
              <a:pPr/>
              <a:t>33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82563"/>
            <a:ext cx="8216900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Traditional FTP: Client Specifies Port for Data Connection</a:t>
            </a:r>
            <a:endParaRPr lang="en-US" altLang="x-none">
              <a:ea typeface="ＭＳ Ｐゴシック" charset="-128"/>
            </a:endParaRPr>
          </a:p>
        </p:txBody>
      </p:sp>
      <p:graphicFrame>
        <p:nvGraphicFramePr>
          <p:cNvPr id="123907" name="Object 2"/>
          <p:cNvGraphicFramePr>
            <a:graphicFrameLocks noChangeAspect="1"/>
          </p:cNvGraphicFramePr>
          <p:nvPr/>
        </p:nvGraphicFramePr>
        <p:xfrm>
          <a:off x="2065338" y="3165475"/>
          <a:ext cx="78105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7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12390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338" y="3165475"/>
                        <a:ext cx="781050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908" name="Group 6"/>
          <p:cNvGrpSpPr>
            <a:grpSpLocks/>
          </p:cNvGrpSpPr>
          <p:nvPr/>
        </p:nvGrpSpPr>
        <p:grpSpPr bwMode="auto">
          <a:xfrm>
            <a:off x="5478463" y="2708275"/>
            <a:ext cx="387350" cy="1508125"/>
            <a:chOff x="4180" y="783"/>
            <a:chExt cx="150" cy="307"/>
          </a:xfrm>
        </p:grpSpPr>
        <p:sp>
          <p:nvSpPr>
            <p:cNvPr id="123922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3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4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5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6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27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28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9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123909" name="Text Box 15"/>
          <p:cNvSpPr txBox="1">
            <a:spLocks noChangeArrowheads="1"/>
          </p:cNvSpPr>
          <p:nvPr/>
        </p:nvSpPr>
        <p:spPr bwMode="auto">
          <a:xfrm>
            <a:off x="2146300" y="1514475"/>
            <a:ext cx="84772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23910" name="Text Box 16"/>
          <p:cNvSpPr txBox="1">
            <a:spLocks noChangeArrowheads="1"/>
          </p:cNvSpPr>
          <p:nvPr/>
        </p:nvSpPr>
        <p:spPr bwMode="auto">
          <a:xfrm>
            <a:off x="5114925" y="1527175"/>
            <a:ext cx="95567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server</a:t>
            </a:r>
          </a:p>
        </p:txBody>
      </p:sp>
      <p:sp>
        <p:nvSpPr>
          <p:cNvPr id="123911" name="Line 17"/>
          <p:cNvSpPr>
            <a:spLocks noChangeShapeType="1"/>
          </p:cNvSpPr>
          <p:nvPr/>
        </p:nvSpPr>
        <p:spPr bwMode="auto">
          <a:xfrm>
            <a:off x="2876550" y="3103563"/>
            <a:ext cx="25622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12" name="Text Box 19"/>
          <p:cNvSpPr txBox="1">
            <a:spLocks noChangeArrowheads="1"/>
          </p:cNvSpPr>
          <p:nvPr/>
        </p:nvSpPr>
        <p:spPr bwMode="auto">
          <a:xfrm>
            <a:off x="2938463" y="2509838"/>
            <a:ext cx="24098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TCP control connection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port </a:t>
            </a:r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21</a:t>
            </a: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 at 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123913" name="Group 3"/>
          <p:cNvGrpSpPr>
            <a:grpSpLocks/>
          </p:cNvGrpSpPr>
          <p:nvPr/>
        </p:nvGrpSpPr>
        <p:grpSpPr bwMode="auto">
          <a:xfrm>
            <a:off x="2879725" y="3492500"/>
            <a:ext cx="2562225" cy="393700"/>
            <a:chOff x="2879639" y="3491835"/>
            <a:chExt cx="2562225" cy="393700"/>
          </a:xfrm>
        </p:grpSpPr>
        <p:sp>
          <p:nvSpPr>
            <p:cNvPr id="123920" name="Line 18"/>
            <p:cNvSpPr>
              <a:spLocks noChangeShapeType="1"/>
            </p:cNvSpPr>
            <p:nvPr/>
          </p:nvSpPr>
          <p:spPr bwMode="auto">
            <a:xfrm flipV="1">
              <a:off x="2879639" y="3866485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21" name="Text Box 20"/>
            <p:cNvSpPr txBox="1">
              <a:spLocks noChangeArrowheads="1"/>
            </p:cNvSpPr>
            <p:nvPr/>
          </p:nvSpPr>
          <p:spPr bwMode="auto">
            <a:xfrm>
              <a:off x="3027277" y="349183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PORT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23914" name="Group 4"/>
          <p:cNvGrpSpPr>
            <a:grpSpLocks/>
          </p:cNvGrpSpPr>
          <p:nvPr/>
        </p:nvGrpSpPr>
        <p:grpSpPr bwMode="auto">
          <a:xfrm>
            <a:off x="2892425" y="4249738"/>
            <a:ext cx="2562225" cy="393700"/>
            <a:chOff x="2892339" y="4249072"/>
            <a:chExt cx="2562225" cy="393700"/>
          </a:xfrm>
        </p:grpSpPr>
        <p:sp>
          <p:nvSpPr>
            <p:cNvPr id="123918" name="Line 18"/>
            <p:cNvSpPr>
              <a:spLocks noChangeShapeType="1"/>
            </p:cNvSpPr>
            <p:nvPr/>
          </p:nvSpPr>
          <p:spPr bwMode="auto">
            <a:xfrm flipV="1">
              <a:off x="2892339" y="462213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19" name="Text Box 20"/>
            <p:cNvSpPr txBox="1">
              <a:spLocks noChangeArrowheads="1"/>
            </p:cNvSpPr>
            <p:nvPr/>
          </p:nvSpPr>
          <p:spPr bwMode="auto">
            <a:xfrm>
              <a:off x="3039977" y="424907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23915" name="Group 5"/>
          <p:cNvGrpSpPr>
            <a:grpSpLocks/>
          </p:cNvGrpSpPr>
          <p:nvPr/>
        </p:nvGrpSpPr>
        <p:grpSpPr bwMode="auto">
          <a:xfrm>
            <a:off x="2951163" y="5384800"/>
            <a:ext cx="2597150" cy="1076325"/>
            <a:chOff x="2951077" y="5384135"/>
            <a:chExt cx="2597150" cy="1077218"/>
          </a:xfrm>
        </p:grpSpPr>
        <p:sp>
          <p:nvSpPr>
            <p:cNvPr id="123916" name="Text Box 20"/>
            <p:cNvSpPr txBox="1">
              <a:spLocks noChangeArrowheads="1"/>
            </p:cNvSpPr>
            <p:nvPr/>
          </p:nvSpPr>
          <p:spPr bwMode="auto">
            <a:xfrm>
              <a:off x="3138402" y="538413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server:20 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3917" name="Line 17"/>
            <p:cNvSpPr>
              <a:spLocks noChangeShapeType="1"/>
            </p:cNvSpPr>
            <p:nvPr/>
          </p:nvSpPr>
          <p:spPr bwMode="auto">
            <a:xfrm>
              <a:off x="2951077" y="540794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6961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2ECB71C-FD18-0746-B83B-63E3128E5766}" type="slidenum">
              <a:rPr lang="en-US" altLang="x-none" sz="1400">
                <a:solidFill>
                  <a:srgbClr val="000000"/>
                </a:solidFill>
              </a:rPr>
              <a:pPr/>
              <a:t>34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 using telnet/nc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0389" y="1582738"/>
            <a:ext cx="6871544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Use telnet for the control channel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telnet </a:t>
            </a:r>
            <a:r>
              <a:rPr lang="en-US" altLang="x-none" dirty="0" err="1">
                <a:ea typeface="ＭＳ Ｐゴシック" charset="-128"/>
              </a:rPr>
              <a:t>ftp.</a:t>
            </a:r>
            <a:r>
              <a:rPr lang="en-US" altLang="zh-CN" dirty="0" err="1">
                <a:ea typeface="ＭＳ Ｐゴシック" charset="-128"/>
              </a:rPr>
              <a:t>ietf</a:t>
            </a:r>
            <a:r>
              <a:rPr lang="en-US" altLang="x-none" dirty="0" err="1">
                <a:ea typeface="ＭＳ Ｐゴシック" charset="-128"/>
              </a:rPr>
              <a:t>.org</a:t>
            </a:r>
            <a:r>
              <a:rPr lang="en-US" altLang="x-none" dirty="0">
                <a:ea typeface="ＭＳ Ｐゴシック" charset="-128"/>
              </a:rPr>
              <a:t> 21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user </a:t>
            </a:r>
            <a:r>
              <a:rPr lang="en-US" altLang="zh-CN" dirty="0">
                <a:ea typeface="ＭＳ Ｐゴシック" charset="-128"/>
              </a:rPr>
              <a:t>anonymous</a:t>
            </a:r>
            <a:r>
              <a:rPr lang="zh-CN" altLang="en-US" dirty="0">
                <a:ea typeface="ＭＳ Ｐゴシック" charset="-128"/>
              </a:rPr>
              <a:t> </a:t>
            </a:r>
            <a:endParaRPr lang="en-US" altLang="zh-CN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pass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 err="1">
                <a:ea typeface="ＭＳ Ｐゴシック" charset="-128"/>
              </a:rPr>
              <a:t>your_email</a:t>
            </a:r>
            <a:endParaRPr lang="en-US" altLang="x-none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port </a:t>
            </a:r>
            <a:r>
              <a:rPr lang="is-IS" altLang="x-none" dirty="0">
                <a:ea typeface="ＭＳ Ｐゴシック" charset="-128"/>
              </a:rPr>
              <a:t>10</a:t>
            </a:r>
            <a:r>
              <a:rPr lang="en-US" altLang="zh-CN" dirty="0">
                <a:ea typeface="ＭＳ Ｐゴシック" charset="-128"/>
              </a:rPr>
              <a:t>,</a:t>
            </a:r>
            <a:r>
              <a:rPr lang="is-IS" altLang="x-none" dirty="0">
                <a:ea typeface="ＭＳ Ｐゴシック" charset="-128"/>
              </a:rPr>
              <a:t>90</a:t>
            </a:r>
            <a:r>
              <a:rPr lang="en-US" altLang="zh-CN" dirty="0">
                <a:ea typeface="ＭＳ Ｐゴシック" charset="-128"/>
              </a:rPr>
              <a:t>,</a:t>
            </a:r>
            <a:r>
              <a:rPr lang="is-IS" altLang="x-none" dirty="0">
                <a:ea typeface="ＭＳ Ｐゴシック" charset="-128"/>
              </a:rPr>
              <a:t>61</a:t>
            </a:r>
            <a:r>
              <a:rPr lang="en-US" altLang="zh-CN" dirty="0">
                <a:ea typeface="ＭＳ Ｐゴシック" charset="-128"/>
              </a:rPr>
              <a:t>,</a:t>
            </a:r>
            <a:r>
              <a:rPr lang="is-IS" altLang="x-none" dirty="0">
                <a:ea typeface="ＭＳ Ｐゴシック" charset="-128"/>
              </a:rPr>
              <a:t>172,4,1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is-IS" altLang="x-none" dirty="0">
                <a:ea typeface="ＭＳ Ｐゴシック" charset="-128"/>
              </a:rPr>
              <a:t>list</a:t>
            </a:r>
            <a:endParaRPr lang="en-US" altLang="x-none" dirty="0">
              <a:ea typeface="ＭＳ Ｐゴシック" charset="-128"/>
            </a:endParaRPr>
          </a:p>
          <a:p>
            <a:endParaRPr lang="en-US" altLang="x-none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use </a:t>
            </a:r>
            <a:r>
              <a:rPr lang="en-US" altLang="x-none" dirty="0" err="1">
                <a:ea typeface="ＭＳ Ｐゴシック" charset="-128"/>
              </a:rPr>
              <a:t>nc</a:t>
            </a:r>
            <a:r>
              <a:rPr lang="en-US" altLang="x-none" dirty="0">
                <a:ea typeface="ＭＳ Ｐゴシック" charset="-128"/>
              </a:rPr>
              <a:t> (</a:t>
            </a:r>
            <a:r>
              <a:rPr lang="en-US" altLang="x-none" dirty="0" err="1">
                <a:ea typeface="ＭＳ Ｐゴシック" charset="-128"/>
              </a:rPr>
              <a:t>NetCat</a:t>
            </a:r>
            <a:r>
              <a:rPr lang="en-US" altLang="x-none" dirty="0">
                <a:ea typeface="ＭＳ Ｐゴシック" charset="-128"/>
              </a:rPr>
              <a:t>) to receive/send data with server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 err="1">
                <a:ea typeface="ＭＳ Ｐゴシック" charset="-128"/>
              </a:rPr>
              <a:t>nc</a:t>
            </a:r>
            <a:r>
              <a:rPr lang="en-US" altLang="x-none" dirty="0">
                <a:ea typeface="ＭＳ Ｐゴシック" charset="-128"/>
              </a:rPr>
              <a:t> –v –l 1025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D9B3C223-4FD3-C349-980E-474198027174}"/>
              </a:ext>
            </a:extLst>
          </p:cNvPr>
          <p:cNvSpPr/>
          <p:nvPr/>
        </p:nvSpPr>
        <p:spPr bwMode="auto">
          <a:xfrm rot="5400000">
            <a:off x="2871330" y="3141338"/>
            <a:ext cx="295116" cy="1739647"/>
          </a:xfrm>
          <a:prstGeom prst="rightBrace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E487C-7CFE-BF4A-86F8-875535ABC491}"/>
              </a:ext>
            </a:extLst>
          </p:cNvPr>
          <p:cNvSpPr txBox="1"/>
          <p:nvPr/>
        </p:nvSpPr>
        <p:spPr>
          <a:xfrm>
            <a:off x="2342262" y="4137326"/>
            <a:ext cx="1353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+mn-lt"/>
              </a:rPr>
              <a:t>client</a:t>
            </a:r>
            <a:r>
              <a:rPr lang="zh-CN" altLang="en-US" sz="1800" dirty="0">
                <a:latin typeface="+mn-lt"/>
              </a:rPr>
              <a:t> </a:t>
            </a:r>
            <a:endParaRPr lang="en-US" altLang="zh-CN" sz="1800" dirty="0">
              <a:latin typeface="+mn-lt"/>
            </a:endParaRPr>
          </a:p>
          <a:p>
            <a:r>
              <a:rPr lang="en-US" altLang="zh-CN" sz="1800" dirty="0">
                <a:latin typeface="+mn-lt"/>
              </a:rPr>
              <a:t>IP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address</a:t>
            </a:r>
            <a:endParaRPr lang="en-US" sz="1800" dirty="0">
              <a:latin typeface="+mn-lt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346E2F7F-0A44-294D-9CBB-5836EAD1227C}"/>
              </a:ext>
            </a:extLst>
          </p:cNvPr>
          <p:cNvSpPr/>
          <p:nvPr/>
        </p:nvSpPr>
        <p:spPr bwMode="auto">
          <a:xfrm rot="5400000">
            <a:off x="4061794" y="3821678"/>
            <a:ext cx="273723" cy="376277"/>
          </a:xfrm>
          <a:prstGeom prst="rightBrace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9723F-9270-5748-8705-E63DB756DA80}"/>
              </a:ext>
            </a:extLst>
          </p:cNvPr>
          <p:cNvSpPr txBox="1"/>
          <p:nvPr/>
        </p:nvSpPr>
        <p:spPr>
          <a:xfrm>
            <a:off x="3709579" y="4169833"/>
            <a:ext cx="978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+mn-lt"/>
              </a:rPr>
              <a:t>port</a:t>
            </a:r>
            <a:r>
              <a:rPr lang="zh-CN" altLang="en-US" sz="1800" dirty="0">
                <a:latin typeface="+mn-lt"/>
              </a:rPr>
              <a:t> </a:t>
            </a:r>
            <a:endParaRPr lang="en-US" altLang="zh-CN" sz="1800" dirty="0">
              <a:latin typeface="+mn-lt"/>
            </a:endParaRPr>
          </a:p>
          <a:p>
            <a:r>
              <a:rPr lang="en-US" altLang="zh-CN" sz="1800" dirty="0">
                <a:latin typeface="+mn-lt"/>
              </a:rPr>
              <a:t>number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187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017FC9E-7F37-EA47-B80D-A7525EE920A0}" type="slidenum">
              <a:rPr lang="en-US" altLang="x-none" sz="1400">
                <a:solidFill>
                  <a:srgbClr val="000000"/>
                </a:solidFill>
              </a:rPr>
              <a:pPr/>
              <a:t>35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118475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Problem of the Client PORT Approach</a:t>
            </a:r>
            <a:endParaRPr lang="en-US" altLang="x-none" sz="3600">
              <a:ea typeface="ＭＳ Ｐゴシック" charset="-128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Many Internet hosts are behind </a:t>
            </a: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NAT/firewalls </a:t>
            </a:r>
            <a:r>
              <a:rPr lang="en-US" altLang="x-none" dirty="0">
                <a:ea typeface="ＭＳ Ｐゴシック" charset="-128"/>
              </a:rPr>
              <a:t>that </a:t>
            </a: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block connections initiated from outside</a:t>
            </a:r>
          </a:p>
        </p:txBody>
      </p:sp>
      <p:graphicFrame>
        <p:nvGraphicFramePr>
          <p:cNvPr id="128004" name="Object 2"/>
          <p:cNvGraphicFramePr>
            <a:graphicFrameLocks noChangeAspect="1"/>
          </p:cNvGraphicFramePr>
          <p:nvPr/>
        </p:nvGraphicFramePr>
        <p:xfrm>
          <a:off x="4559300" y="3244850"/>
          <a:ext cx="78105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31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12800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9300" y="3244850"/>
                        <a:ext cx="781050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8005" name="Group 6"/>
          <p:cNvGrpSpPr>
            <a:grpSpLocks/>
          </p:cNvGrpSpPr>
          <p:nvPr/>
        </p:nvGrpSpPr>
        <p:grpSpPr bwMode="auto">
          <a:xfrm>
            <a:off x="7972425" y="2787650"/>
            <a:ext cx="387350" cy="1508125"/>
            <a:chOff x="4180" y="783"/>
            <a:chExt cx="150" cy="307"/>
          </a:xfrm>
        </p:grpSpPr>
        <p:sp>
          <p:nvSpPr>
            <p:cNvPr id="128019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0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1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2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3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4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5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6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128006" name="Text Box 15"/>
          <p:cNvSpPr txBox="1">
            <a:spLocks noChangeArrowheads="1"/>
          </p:cNvSpPr>
          <p:nvPr/>
        </p:nvSpPr>
        <p:spPr bwMode="auto">
          <a:xfrm>
            <a:off x="4641850" y="1593850"/>
            <a:ext cx="84772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28007" name="Text Box 16"/>
          <p:cNvSpPr txBox="1">
            <a:spLocks noChangeArrowheads="1"/>
          </p:cNvSpPr>
          <p:nvPr/>
        </p:nvSpPr>
        <p:spPr bwMode="auto">
          <a:xfrm>
            <a:off x="7610475" y="1606550"/>
            <a:ext cx="95567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server</a:t>
            </a:r>
          </a:p>
        </p:txBody>
      </p:sp>
      <p:sp>
        <p:nvSpPr>
          <p:cNvPr id="128008" name="Line 17"/>
          <p:cNvSpPr>
            <a:spLocks noChangeShapeType="1"/>
          </p:cNvSpPr>
          <p:nvPr/>
        </p:nvSpPr>
        <p:spPr bwMode="auto">
          <a:xfrm>
            <a:off x="5370513" y="3182938"/>
            <a:ext cx="25622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09" name="Text Box 19"/>
          <p:cNvSpPr txBox="1">
            <a:spLocks noChangeArrowheads="1"/>
          </p:cNvSpPr>
          <p:nvPr/>
        </p:nvSpPr>
        <p:spPr bwMode="auto">
          <a:xfrm>
            <a:off x="5432425" y="2589213"/>
            <a:ext cx="24098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TCP control connection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port </a:t>
            </a:r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21</a:t>
            </a: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 at 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128010" name="Group 19"/>
          <p:cNvGrpSpPr>
            <a:grpSpLocks/>
          </p:cNvGrpSpPr>
          <p:nvPr/>
        </p:nvGrpSpPr>
        <p:grpSpPr bwMode="auto">
          <a:xfrm>
            <a:off x="5373688" y="3571875"/>
            <a:ext cx="2562225" cy="393700"/>
            <a:chOff x="2879639" y="3491835"/>
            <a:chExt cx="2562225" cy="393700"/>
          </a:xfrm>
        </p:grpSpPr>
        <p:sp>
          <p:nvSpPr>
            <p:cNvPr id="128017" name="Line 18"/>
            <p:cNvSpPr>
              <a:spLocks noChangeShapeType="1"/>
            </p:cNvSpPr>
            <p:nvPr/>
          </p:nvSpPr>
          <p:spPr bwMode="auto">
            <a:xfrm flipV="1">
              <a:off x="2879639" y="3866485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8" name="Text Box 20"/>
            <p:cNvSpPr txBox="1">
              <a:spLocks noChangeArrowheads="1"/>
            </p:cNvSpPr>
            <p:nvPr/>
          </p:nvSpPr>
          <p:spPr bwMode="auto">
            <a:xfrm>
              <a:off x="3027277" y="349183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PORT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28011" name="Group 22"/>
          <p:cNvGrpSpPr>
            <a:grpSpLocks/>
          </p:cNvGrpSpPr>
          <p:nvPr/>
        </p:nvGrpSpPr>
        <p:grpSpPr bwMode="auto">
          <a:xfrm>
            <a:off x="5386388" y="4329113"/>
            <a:ext cx="2562225" cy="393700"/>
            <a:chOff x="2892339" y="4249072"/>
            <a:chExt cx="2562225" cy="393700"/>
          </a:xfrm>
        </p:grpSpPr>
        <p:sp>
          <p:nvSpPr>
            <p:cNvPr id="128015" name="Line 18"/>
            <p:cNvSpPr>
              <a:spLocks noChangeShapeType="1"/>
            </p:cNvSpPr>
            <p:nvPr/>
          </p:nvSpPr>
          <p:spPr bwMode="auto">
            <a:xfrm flipV="1">
              <a:off x="2892339" y="462213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6" name="Text Box 20"/>
            <p:cNvSpPr txBox="1">
              <a:spLocks noChangeArrowheads="1"/>
            </p:cNvSpPr>
            <p:nvPr/>
          </p:nvSpPr>
          <p:spPr bwMode="auto">
            <a:xfrm>
              <a:off x="3039977" y="424907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28012" name="Group 25"/>
          <p:cNvGrpSpPr>
            <a:grpSpLocks/>
          </p:cNvGrpSpPr>
          <p:nvPr/>
        </p:nvGrpSpPr>
        <p:grpSpPr bwMode="auto">
          <a:xfrm>
            <a:off x="5445125" y="5464175"/>
            <a:ext cx="2597150" cy="1076325"/>
            <a:chOff x="2951077" y="5384135"/>
            <a:chExt cx="2597150" cy="1077218"/>
          </a:xfrm>
        </p:grpSpPr>
        <p:sp>
          <p:nvSpPr>
            <p:cNvPr id="128013" name="Text Box 20"/>
            <p:cNvSpPr txBox="1">
              <a:spLocks noChangeArrowheads="1"/>
            </p:cNvSpPr>
            <p:nvPr/>
          </p:nvSpPr>
          <p:spPr bwMode="auto">
            <a:xfrm>
              <a:off x="3138402" y="538413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server:20 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8014" name="Line 17"/>
            <p:cNvSpPr>
              <a:spLocks noChangeShapeType="1"/>
            </p:cNvSpPr>
            <p:nvPr/>
          </p:nvSpPr>
          <p:spPr bwMode="auto">
            <a:xfrm>
              <a:off x="2951077" y="540794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61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A14A010-FA08-2C4F-95A1-FB01C471E7CB}" type="slidenum">
              <a:rPr lang="en-US" altLang="x-none" sz="1400">
                <a:solidFill>
                  <a:srgbClr val="000000"/>
                </a:solidFill>
              </a:rPr>
              <a:pPr/>
              <a:t>36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82563"/>
            <a:ext cx="8216900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FTP PASV: Server Specifies Data Port, Client Initiates Connection</a:t>
            </a:r>
            <a:endParaRPr lang="en-US" altLang="x-none">
              <a:ea typeface="ＭＳ Ｐゴシック" charset="-128"/>
            </a:endParaRPr>
          </a:p>
        </p:txBody>
      </p:sp>
      <p:grpSp>
        <p:nvGrpSpPr>
          <p:cNvPr id="130051" name="Group 2"/>
          <p:cNvGrpSpPr>
            <a:grpSpLocks/>
          </p:cNvGrpSpPr>
          <p:nvPr/>
        </p:nvGrpSpPr>
        <p:grpSpPr bwMode="auto">
          <a:xfrm>
            <a:off x="534988" y="1538288"/>
            <a:ext cx="4005262" cy="4945062"/>
            <a:chOff x="534401" y="1537608"/>
            <a:chExt cx="4005482" cy="4946425"/>
          </a:xfrm>
        </p:grpSpPr>
        <p:graphicFrame>
          <p:nvGraphicFramePr>
            <p:cNvPr id="130075" name="Object 2"/>
            <p:cNvGraphicFramePr>
              <a:graphicFrameLocks noChangeAspect="1"/>
            </p:cNvGraphicFramePr>
            <p:nvPr/>
          </p:nvGraphicFramePr>
          <p:xfrm>
            <a:off x="534401" y="3187490"/>
            <a:ext cx="781050" cy="973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13" name="Clip" r:id="rId4" imgW="1307079" imgH="1083682" progId="MS_ClipArt_Gallery.2">
                    <p:embed/>
                  </p:oleObj>
                </mc:Choice>
                <mc:Fallback>
                  <p:oleObj name="Clip" r:id="rId4" imgW="1307079" imgH="1083682" progId="MS_ClipArt_Gallery.2">
                    <p:embed/>
                    <p:pic>
                      <p:nvPicPr>
                        <p:cNvPr id="130075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401" y="3187490"/>
                          <a:ext cx="781050" cy="973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0076" name="Group 6"/>
            <p:cNvGrpSpPr>
              <a:grpSpLocks/>
            </p:cNvGrpSpPr>
            <p:nvPr/>
          </p:nvGrpSpPr>
          <p:grpSpPr bwMode="auto">
            <a:xfrm>
              <a:off x="3947526" y="2730290"/>
              <a:ext cx="387350" cy="1508125"/>
              <a:chOff x="4180" y="783"/>
              <a:chExt cx="150" cy="307"/>
            </a:xfrm>
          </p:grpSpPr>
          <p:sp>
            <p:nvSpPr>
              <p:cNvPr id="130087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88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89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90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91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92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93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94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30077" name="Text Box 15"/>
            <p:cNvSpPr txBox="1">
              <a:spLocks noChangeArrowheads="1"/>
            </p:cNvSpPr>
            <p:nvPr/>
          </p:nvSpPr>
          <p:spPr bwMode="auto">
            <a:xfrm>
              <a:off x="616049" y="1537608"/>
              <a:ext cx="847725" cy="146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78" name="Text Box 16"/>
            <p:cNvSpPr txBox="1">
              <a:spLocks noChangeArrowheads="1"/>
            </p:cNvSpPr>
            <p:nvPr/>
          </p:nvSpPr>
          <p:spPr bwMode="auto">
            <a:xfrm>
              <a:off x="3584208" y="1549177"/>
              <a:ext cx="95567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server</a:t>
              </a:r>
            </a:p>
          </p:txBody>
        </p:sp>
        <p:sp>
          <p:nvSpPr>
            <p:cNvPr id="130079" name="Line 17"/>
            <p:cNvSpPr>
              <a:spLocks noChangeShapeType="1"/>
            </p:cNvSpPr>
            <p:nvPr/>
          </p:nvSpPr>
          <p:spPr bwMode="auto">
            <a:xfrm>
              <a:off x="1345613" y="312557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80" name="Line 18"/>
            <p:cNvSpPr>
              <a:spLocks noChangeShapeType="1"/>
            </p:cNvSpPr>
            <p:nvPr/>
          </p:nvSpPr>
          <p:spPr bwMode="auto">
            <a:xfrm flipV="1">
              <a:off x="1348788" y="3889165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81" name="Text Box 19"/>
            <p:cNvSpPr txBox="1">
              <a:spLocks noChangeArrowheads="1"/>
            </p:cNvSpPr>
            <p:nvPr/>
          </p:nvSpPr>
          <p:spPr bwMode="auto">
            <a:xfrm>
              <a:off x="1407526" y="2531852"/>
              <a:ext cx="2409825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TCP control connection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port </a:t>
              </a:r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21</a:t>
              </a:r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 at 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82" name="Text Box 20"/>
            <p:cNvSpPr txBox="1">
              <a:spLocks noChangeArrowheads="1"/>
            </p:cNvSpPr>
            <p:nvPr/>
          </p:nvSpPr>
          <p:spPr bwMode="auto">
            <a:xfrm>
              <a:off x="1607551" y="540681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server:20 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83" name="Text Box 20"/>
            <p:cNvSpPr txBox="1">
              <a:spLocks noChangeArrowheads="1"/>
            </p:cNvSpPr>
            <p:nvPr/>
          </p:nvSpPr>
          <p:spPr bwMode="auto">
            <a:xfrm>
              <a:off x="1496426" y="351451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PORT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84" name="Line 18"/>
            <p:cNvSpPr>
              <a:spLocks noChangeShapeType="1"/>
            </p:cNvSpPr>
            <p:nvPr/>
          </p:nvSpPr>
          <p:spPr bwMode="auto">
            <a:xfrm flipV="1">
              <a:off x="1361488" y="464481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85" name="Text Box 20"/>
            <p:cNvSpPr txBox="1">
              <a:spLocks noChangeArrowheads="1"/>
            </p:cNvSpPr>
            <p:nvPr/>
          </p:nvSpPr>
          <p:spPr bwMode="auto">
            <a:xfrm>
              <a:off x="1509126" y="427175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86" name="Line 17"/>
            <p:cNvSpPr>
              <a:spLocks noChangeShapeType="1"/>
            </p:cNvSpPr>
            <p:nvPr/>
          </p:nvSpPr>
          <p:spPr bwMode="auto">
            <a:xfrm>
              <a:off x="1420226" y="543062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0052" name="Group 27"/>
          <p:cNvGrpSpPr>
            <a:grpSpLocks/>
          </p:cNvGrpSpPr>
          <p:nvPr/>
        </p:nvGrpSpPr>
        <p:grpSpPr bwMode="auto">
          <a:xfrm>
            <a:off x="4826000" y="1543050"/>
            <a:ext cx="4005263" cy="4946650"/>
            <a:chOff x="534401" y="1537608"/>
            <a:chExt cx="4005482" cy="4946425"/>
          </a:xfrm>
        </p:grpSpPr>
        <p:graphicFrame>
          <p:nvGraphicFramePr>
            <p:cNvPr id="130055" name="Object 2"/>
            <p:cNvGraphicFramePr>
              <a:graphicFrameLocks noChangeAspect="1"/>
            </p:cNvGraphicFramePr>
            <p:nvPr/>
          </p:nvGraphicFramePr>
          <p:xfrm>
            <a:off x="534401" y="3187490"/>
            <a:ext cx="781050" cy="973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14" name="Clip" r:id="rId6" imgW="1307079" imgH="1083682" progId="MS_ClipArt_Gallery.2">
                    <p:embed/>
                  </p:oleObj>
                </mc:Choice>
                <mc:Fallback>
                  <p:oleObj name="Clip" r:id="rId6" imgW="1307079" imgH="1083682" progId="MS_ClipArt_Gallery.2">
                    <p:embed/>
                    <p:pic>
                      <p:nvPicPr>
                        <p:cNvPr id="130055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401" y="3187490"/>
                          <a:ext cx="781050" cy="973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0056" name="Group 6"/>
            <p:cNvGrpSpPr>
              <a:grpSpLocks/>
            </p:cNvGrpSpPr>
            <p:nvPr/>
          </p:nvGrpSpPr>
          <p:grpSpPr bwMode="auto">
            <a:xfrm>
              <a:off x="3947526" y="2730290"/>
              <a:ext cx="387350" cy="1508125"/>
              <a:chOff x="4180" y="783"/>
              <a:chExt cx="150" cy="307"/>
            </a:xfrm>
          </p:grpSpPr>
          <p:sp>
            <p:nvSpPr>
              <p:cNvPr id="130067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68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69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70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71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72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73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74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30057" name="Text Box 15"/>
            <p:cNvSpPr txBox="1">
              <a:spLocks noChangeArrowheads="1"/>
            </p:cNvSpPr>
            <p:nvPr/>
          </p:nvSpPr>
          <p:spPr bwMode="auto">
            <a:xfrm>
              <a:off x="616049" y="1537608"/>
              <a:ext cx="847725" cy="146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58" name="Text Box 16"/>
            <p:cNvSpPr txBox="1">
              <a:spLocks noChangeArrowheads="1"/>
            </p:cNvSpPr>
            <p:nvPr/>
          </p:nvSpPr>
          <p:spPr bwMode="auto">
            <a:xfrm>
              <a:off x="3584208" y="1549177"/>
              <a:ext cx="95567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server</a:t>
              </a:r>
            </a:p>
          </p:txBody>
        </p:sp>
        <p:sp>
          <p:nvSpPr>
            <p:cNvPr id="130059" name="Line 17"/>
            <p:cNvSpPr>
              <a:spLocks noChangeShapeType="1"/>
            </p:cNvSpPr>
            <p:nvPr/>
          </p:nvSpPr>
          <p:spPr bwMode="auto">
            <a:xfrm>
              <a:off x="1345613" y="312557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60" name="Line 18"/>
            <p:cNvSpPr>
              <a:spLocks noChangeShapeType="1"/>
            </p:cNvSpPr>
            <p:nvPr/>
          </p:nvSpPr>
          <p:spPr bwMode="auto">
            <a:xfrm flipV="1">
              <a:off x="1348788" y="3719062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61" name="Text Box 19"/>
            <p:cNvSpPr txBox="1">
              <a:spLocks noChangeArrowheads="1"/>
            </p:cNvSpPr>
            <p:nvPr/>
          </p:nvSpPr>
          <p:spPr bwMode="auto">
            <a:xfrm>
              <a:off x="1407526" y="2531852"/>
              <a:ext cx="2409825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TCP control connection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port </a:t>
              </a:r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21</a:t>
              </a:r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 at 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62" name="Text Box 20"/>
            <p:cNvSpPr txBox="1">
              <a:spLocks noChangeArrowheads="1"/>
            </p:cNvSpPr>
            <p:nvPr/>
          </p:nvSpPr>
          <p:spPr bwMode="auto">
            <a:xfrm>
              <a:off x="1607551" y="540681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Client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 of PASV returned serverip:sport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63" name="Text Box 20"/>
            <p:cNvSpPr txBox="1">
              <a:spLocks noChangeArrowheads="1"/>
            </p:cNvSpPr>
            <p:nvPr/>
          </p:nvSpPr>
          <p:spPr bwMode="auto">
            <a:xfrm>
              <a:off x="1496426" y="337843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PASV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64" name="Line 18"/>
            <p:cNvSpPr>
              <a:spLocks noChangeShapeType="1"/>
            </p:cNvSpPr>
            <p:nvPr/>
          </p:nvSpPr>
          <p:spPr bwMode="auto">
            <a:xfrm flipV="1">
              <a:off x="1361488" y="464481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65" name="Text Box 20"/>
            <p:cNvSpPr txBox="1">
              <a:spLocks noChangeArrowheads="1"/>
            </p:cNvSpPr>
            <p:nvPr/>
          </p:nvSpPr>
          <p:spPr bwMode="auto">
            <a:xfrm>
              <a:off x="1509126" y="427175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66" name="Line 17"/>
            <p:cNvSpPr>
              <a:spLocks noChangeShapeType="1"/>
            </p:cNvSpPr>
            <p:nvPr/>
          </p:nvSpPr>
          <p:spPr bwMode="auto">
            <a:xfrm>
              <a:off x="1420226" y="543062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0053" name="Line 18"/>
          <p:cNvSpPr>
            <a:spLocks noChangeShapeType="1"/>
          </p:cNvSpPr>
          <p:nvPr/>
        </p:nvSpPr>
        <p:spPr bwMode="auto">
          <a:xfrm flipV="1">
            <a:off x="5634038" y="4159250"/>
            <a:ext cx="2562225" cy="190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arrow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54" name="Text Box 20"/>
          <p:cNvSpPr txBox="1">
            <a:spLocks noChangeArrowheads="1"/>
          </p:cNvSpPr>
          <p:nvPr/>
        </p:nvSpPr>
        <p:spPr bwMode="auto">
          <a:xfrm>
            <a:off x="5792788" y="3830638"/>
            <a:ext cx="24098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serverip:sport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63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BE16C4A-BF61-2C47-B96A-5A659F9D7B0C}" type="slidenum">
              <a:rPr lang="en-US" altLang="x-none" sz="1400">
                <a:solidFill>
                  <a:srgbClr val="000000"/>
                </a:solidFill>
              </a:rPr>
              <a:pPr/>
              <a:t>37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0388" y="1582738"/>
            <a:ext cx="7458075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Use Wireshark to capture FTP traffic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Using chrome to visit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sz="2000" dirty="0">
                <a:ea typeface="ＭＳ Ｐゴシック" charset="-128"/>
              </a:rPr>
              <a:t>ftp://</a:t>
            </a:r>
            <a:r>
              <a:rPr lang="en-US" altLang="x-none" sz="2000" dirty="0" err="1">
                <a:ea typeface="ＭＳ Ｐゴシック" charset="-128"/>
              </a:rPr>
              <a:t>ftp.freebsd.org</a:t>
            </a:r>
            <a:endParaRPr lang="en-US" altLang="x-none" sz="20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6012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7ACEFD9-BD2B-0748-ADA3-E3B9BA390909}" type="slidenum">
              <a:rPr lang="en-US" altLang="x-none" sz="1400">
                <a:solidFill>
                  <a:srgbClr val="000000"/>
                </a:solidFill>
              </a:rPr>
              <a:pPr/>
              <a:t>38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 dirty="0">
                <a:ea typeface="ＭＳ Ｐゴシック" charset="-128"/>
              </a:rPr>
              <a:t>FTP Extensions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0388" y="1582738"/>
            <a:ext cx="7458075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FTP with extensions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are being used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extensively in large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data set transfers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(e.g., LHC)</a:t>
            </a:r>
          </a:p>
          <a:p>
            <a:pPr lvl="1"/>
            <a:endParaRPr lang="en-US" altLang="x-none" dirty="0">
              <a:ea typeface="ＭＳ Ｐゴシック" charset="-128"/>
            </a:endParaRPr>
          </a:p>
        </p:txBody>
      </p:sp>
      <p:pic>
        <p:nvPicPr>
          <p:cNvPr id="13619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932" y="1473698"/>
            <a:ext cx="40640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932" y="4332785"/>
            <a:ext cx="4064000" cy="218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64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7ACEFD9-BD2B-0748-ADA3-E3B9BA390909}" type="slidenum">
              <a:rPr lang="en-US" altLang="x-none" sz="1400">
                <a:solidFill>
                  <a:srgbClr val="000000"/>
                </a:solidFill>
              </a:rPr>
              <a:pPr/>
              <a:t>39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 dirty="0">
                <a:ea typeface="ＭＳ Ｐゴシック" charset="-128"/>
              </a:rPr>
              <a:t>Data Transfer Structure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1" y="4984859"/>
            <a:ext cx="8279524" cy="1530241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See </a:t>
            </a:r>
            <a:r>
              <a:rPr lang="en-US" altLang="x-none" sz="2000" dirty="0" err="1">
                <a:ea typeface="ＭＳ Ｐゴシック" charset="-128"/>
              </a:rPr>
              <a:t>GridFTP</a:t>
            </a:r>
            <a:r>
              <a:rPr lang="en-US" altLang="x-none" sz="2000" dirty="0">
                <a:ea typeface="ＭＳ Ｐゴシック" charset="-128"/>
              </a:rPr>
              <a:t> to FTP extensions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800" dirty="0">
                <a:ea typeface="ＭＳ Ｐゴシック" charset="-128"/>
                <a:hlinkClick r:id="rId3"/>
              </a:rPr>
              <a:t>https://www.ogf.org/documents/GFD.20.pd</a:t>
            </a:r>
            <a:endParaRPr lang="en-US" altLang="x-none" sz="1800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Goal of </a:t>
            </a:r>
            <a:r>
              <a:rPr lang="en-US" altLang="x-none" sz="2000" dirty="0" err="1">
                <a:ea typeface="ＭＳ Ｐゴシック" charset="-128"/>
              </a:rPr>
              <a:t>GridFTP</a:t>
            </a:r>
            <a:r>
              <a:rPr lang="en-US" altLang="x-none" sz="2000" dirty="0">
                <a:ea typeface="ＭＳ Ｐゴシック" charset="-128"/>
              </a:rPr>
              <a:t>: allow parallel, high-throughput data transfer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800" dirty="0">
                <a:ea typeface="ＭＳ Ｐゴシック" charset="-128"/>
              </a:rPr>
              <a:t>Discussion: What features do we need to add to FTP to allow parallel transfers?</a:t>
            </a:r>
          </a:p>
          <a:p>
            <a:pPr lvl="1"/>
            <a:endParaRPr lang="en-US" altLang="x-none" sz="1800" dirty="0">
              <a:ea typeface="ＭＳ Ｐゴシック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59" y="1417947"/>
            <a:ext cx="6306207" cy="356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06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88313" cy="1143000"/>
          </a:xfrm>
        </p:spPr>
        <p:txBody>
          <a:bodyPr/>
          <a:lstStyle/>
          <a:p>
            <a:r>
              <a:rPr lang="en-US" altLang="x-none" sz="3600">
                <a:ea typeface="ＭＳ Ｐゴシック" charset="-128"/>
              </a:rPr>
              <a:t>Recap: TCP Sockets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8788" y="1600200"/>
            <a:ext cx="7964487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TCP server socket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 err="1">
                <a:ea typeface="ＭＳ Ｐゴシック" charset="-128"/>
              </a:rPr>
              <a:t>demux</a:t>
            </a:r>
            <a:r>
              <a:rPr lang="en-US" altLang="x-none" dirty="0">
                <a:ea typeface="ＭＳ Ｐゴシック" charset="-128"/>
              </a:rPr>
              <a:t> by 4-tuple: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source IP address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source port number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 err="1">
                <a:solidFill>
                  <a:srgbClr val="FF0000"/>
                </a:solidFill>
                <a:ea typeface="ＭＳ Ｐゴシック" charset="-128"/>
              </a:rPr>
              <a:t>dest</a:t>
            </a: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 IP address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 err="1">
                <a:solidFill>
                  <a:srgbClr val="FF0000"/>
                </a:solidFill>
                <a:ea typeface="ＭＳ Ｐゴシック" charset="-128"/>
              </a:rPr>
              <a:t>dest</a:t>
            </a: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 port number</a:t>
            </a:r>
          </a:p>
        </p:txBody>
      </p:sp>
      <p:graphicFrame>
        <p:nvGraphicFramePr>
          <p:cNvPr id="31747" name="Object 3"/>
          <p:cNvGraphicFramePr>
            <a:graphicFrameLocks noChangeAspect="1"/>
          </p:cNvGraphicFramePr>
          <p:nvPr/>
        </p:nvGraphicFramePr>
        <p:xfrm>
          <a:off x="4357688" y="1547813"/>
          <a:ext cx="4249737" cy="287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0" name="Photo Editor Photo" r:id="rId4" imgW="11155332" imgH="7535327" progId="MSPhotoEd.3">
                  <p:embed/>
                </p:oleObj>
              </mc:Choice>
              <mc:Fallback>
                <p:oleObj name="Photo Editor Photo" r:id="rId4" imgW="11155332" imgH="7535327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8" y="1547813"/>
                        <a:ext cx="4249737" cy="287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5BE8990-A40A-BE42-9DA3-CB72DABE2C4A}" type="slidenum">
              <a:rPr lang="en-US" altLang="x-none" sz="1400">
                <a:solidFill>
                  <a:srgbClr val="000000"/>
                </a:solidFill>
              </a:rPr>
              <a:pPr/>
              <a:t>40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15913" y="238125"/>
            <a:ext cx="8382000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FTP Evaluation</a:t>
            </a:r>
            <a:endParaRPr lang="en-US" altLang="x-none" sz="4400">
              <a:ea typeface="ＭＳ Ｐゴシック" charset="-128"/>
            </a:endParaRPr>
          </a:p>
        </p:txBody>
      </p:sp>
      <p:grpSp>
        <p:nvGrpSpPr>
          <p:cNvPr id="134147" name="Group 262"/>
          <p:cNvGrpSpPr>
            <a:grpSpLocks/>
          </p:cNvGrpSpPr>
          <p:nvPr/>
        </p:nvGrpSpPr>
        <p:grpSpPr bwMode="auto">
          <a:xfrm>
            <a:off x="4899025" y="1847850"/>
            <a:ext cx="3678238" cy="3670300"/>
            <a:chOff x="3092" y="1182"/>
            <a:chExt cx="2317" cy="2312"/>
          </a:xfrm>
        </p:grpSpPr>
        <p:sp>
          <p:nvSpPr>
            <p:cNvPr id="1074" name="Freeform 7"/>
            <p:cNvSpPr>
              <a:spLocks/>
            </p:cNvSpPr>
            <p:nvPr/>
          </p:nvSpPr>
          <p:spPr bwMode="auto">
            <a:xfrm>
              <a:off x="4276" y="1272"/>
              <a:ext cx="1133" cy="1055"/>
            </a:xfrm>
            <a:custGeom>
              <a:avLst/>
              <a:gdLst>
                <a:gd name="T0" fmla="*/ 39 w 1292"/>
                <a:gd name="T1" fmla="*/ 3 h 1255"/>
                <a:gd name="T2" fmla="*/ 6 w 1292"/>
                <a:gd name="T3" fmla="*/ 14 h 1255"/>
                <a:gd name="T4" fmla="*/ 4 w 1292"/>
                <a:gd name="T5" fmla="*/ 46 h 1255"/>
                <a:gd name="T6" fmla="*/ 9 w 1292"/>
                <a:gd name="T7" fmla="*/ 73 h 1255"/>
                <a:gd name="T8" fmla="*/ 39 w 1292"/>
                <a:gd name="T9" fmla="*/ 76 h 1255"/>
                <a:gd name="T10" fmla="*/ 103 w 1292"/>
                <a:gd name="T11" fmla="*/ 99 h 1255"/>
                <a:gd name="T12" fmla="*/ 158 w 1292"/>
                <a:gd name="T13" fmla="*/ 109 h 1255"/>
                <a:gd name="T14" fmla="*/ 190 w 1292"/>
                <a:gd name="T15" fmla="*/ 90 h 1255"/>
                <a:gd name="T16" fmla="*/ 203 w 1292"/>
                <a:gd name="T17" fmla="*/ 39 h 1255"/>
                <a:gd name="T18" fmla="*/ 191 w 1292"/>
                <a:gd name="T19" fmla="*/ 18 h 1255"/>
                <a:gd name="T20" fmla="*/ 118 w 1292"/>
                <a:gd name="T21" fmla="*/ 10 h 1255"/>
                <a:gd name="T22" fmla="*/ 39 w 1292"/>
                <a:gd name="T23" fmla="*/ 3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2"/>
                <a:gd name="T37" fmla="*/ 0 h 1255"/>
                <a:gd name="T38" fmla="*/ 1292 w 1292"/>
                <a:gd name="T39" fmla="*/ 1255 h 12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75" name="Freeform 8"/>
            <p:cNvSpPr>
              <a:spLocks/>
            </p:cNvSpPr>
            <p:nvPr/>
          </p:nvSpPr>
          <p:spPr bwMode="auto">
            <a:xfrm>
              <a:off x="3092" y="1182"/>
              <a:ext cx="1176" cy="1001"/>
            </a:xfrm>
            <a:custGeom>
              <a:avLst/>
              <a:gdLst>
                <a:gd name="T0" fmla="*/ 88 w 1340"/>
                <a:gd name="T1" fmla="*/ 3 h 1191"/>
                <a:gd name="T2" fmla="*/ 13 w 1340"/>
                <a:gd name="T3" fmla="*/ 5 h 1191"/>
                <a:gd name="T4" fmla="*/ 10 w 1340"/>
                <a:gd name="T5" fmla="*/ 35 h 1191"/>
                <a:gd name="T6" fmla="*/ 4 w 1340"/>
                <a:gd name="T7" fmla="*/ 63 h 1191"/>
                <a:gd name="T8" fmla="*/ 18 w 1340"/>
                <a:gd name="T9" fmla="*/ 76 h 1191"/>
                <a:gd name="T10" fmla="*/ 87 w 1340"/>
                <a:gd name="T11" fmla="*/ 76 h 1191"/>
                <a:gd name="T12" fmla="*/ 103 w 1340"/>
                <a:gd name="T13" fmla="*/ 99 h 1191"/>
                <a:gd name="T14" fmla="*/ 198 w 1340"/>
                <a:gd name="T15" fmla="*/ 95 h 1191"/>
                <a:gd name="T16" fmla="*/ 205 w 1340"/>
                <a:gd name="T17" fmla="*/ 50 h 1191"/>
                <a:gd name="T18" fmla="*/ 193 w 1340"/>
                <a:gd name="T19" fmla="*/ 30 h 1191"/>
                <a:gd name="T20" fmla="*/ 123 w 1340"/>
                <a:gd name="T21" fmla="*/ 25 h 1191"/>
                <a:gd name="T22" fmla="*/ 88 w 1340"/>
                <a:gd name="T23" fmla="*/ 3 h 119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40"/>
                <a:gd name="T37" fmla="*/ 0 h 1191"/>
                <a:gd name="T38" fmla="*/ 1340 w 1340"/>
                <a:gd name="T39" fmla="*/ 1191 h 119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40" h="1191">
                  <a:moveTo>
                    <a:pt x="550" y="42"/>
                  </a:moveTo>
                  <a:cubicBezTo>
                    <a:pt x="437" y="4"/>
                    <a:pt x="164" y="0"/>
                    <a:pt x="82" y="60"/>
                  </a:cubicBezTo>
                  <a:cubicBezTo>
                    <a:pt x="0" y="120"/>
                    <a:pt x="67" y="292"/>
                    <a:pt x="58" y="402"/>
                  </a:cubicBezTo>
                  <a:cubicBezTo>
                    <a:pt x="49" y="512"/>
                    <a:pt x="19" y="642"/>
                    <a:pt x="28" y="720"/>
                  </a:cubicBezTo>
                  <a:cubicBezTo>
                    <a:pt x="37" y="798"/>
                    <a:pt x="27" y="844"/>
                    <a:pt x="112" y="870"/>
                  </a:cubicBezTo>
                  <a:cubicBezTo>
                    <a:pt x="197" y="896"/>
                    <a:pt x="450" y="833"/>
                    <a:pt x="538" y="876"/>
                  </a:cubicBezTo>
                  <a:cubicBezTo>
                    <a:pt x="626" y="919"/>
                    <a:pt x="524" y="1091"/>
                    <a:pt x="640" y="1128"/>
                  </a:cubicBezTo>
                  <a:cubicBezTo>
                    <a:pt x="756" y="1165"/>
                    <a:pt x="1128" y="1191"/>
                    <a:pt x="1234" y="1098"/>
                  </a:cubicBezTo>
                  <a:cubicBezTo>
                    <a:pt x="1340" y="1005"/>
                    <a:pt x="1281" y="696"/>
                    <a:pt x="1276" y="570"/>
                  </a:cubicBezTo>
                  <a:cubicBezTo>
                    <a:pt x="1271" y="444"/>
                    <a:pt x="1290" y="389"/>
                    <a:pt x="1204" y="342"/>
                  </a:cubicBezTo>
                  <a:cubicBezTo>
                    <a:pt x="1118" y="295"/>
                    <a:pt x="868" y="338"/>
                    <a:pt x="760" y="288"/>
                  </a:cubicBezTo>
                  <a:cubicBezTo>
                    <a:pt x="652" y="238"/>
                    <a:pt x="663" y="80"/>
                    <a:pt x="550" y="42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76" name="Freeform 9"/>
            <p:cNvSpPr>
              <a:spLocks/>
            </p:cNvSpPr>
            <p:nvPr/>
          </p:nvSpPr>
          <p:spPr bwMode="auto">
            <a:xfrm>
              <a:off x="3324" y="2096"/>
              <a:ext cx="1874" cy="1398"/>
            </a:xfrm>
            <a:custGeom>
              <a:avLst/>
              <a:gdLst>
                <a:gd name="T0" fmla="*/ 4 w 2135"/>
                <a:gd name="T1" fmla="*/ 57 h 1662"/>
                <a:gd name="T2" fmla="*/ 17 w 2135"/>
                <a:gd name="T3" fmla="*/ 7 h 1662"/>
                <a:gd name="T4" fmla="*/ 105 w 2135"/>
                <a:gd name="T5" fmla="*/ 17 h 1662"/>
                <a:gd name="T6" fmla="*/ 195 w 2135"/>
                <a:gd name="T7" fmla="*/ 8 h 1662"/>
                <a:gd name="T8" fmla="*/ 323 w 2135"/>
                <a:gd name="T9" fmla="*/ 36 h 1662"/>
                <a:gd name="T10" fmla="*/ 324 w 2135"/>
                <a:gd name="T11" fmla="*/ 102 h 1662"/>
                <a:gd name="T12" fmla="*/ 255 w 2135"/>
                <a:gd name="T13" fmla="*/ 141 h 1662"/>
                <a:gd name="T14" fmla="*/ 131 w 2135"/>
                <a:gd name="T15" fmla="*/ 135 h 1662"/>
                <a:gd name="T16" fmla="*/ 80 w 2135"/>
                <a:gd name="T17" fmla="*/ 113 h 1662"/>
                <a:gd name="T18" fmla="*/ 30 w 2135"/>
                <a:gd name="T19" fmla="*/ 95 h 1662"/>
                <a:gd name="T20" fmla="*/ 4 w 2135"/>
                <a:gd name="T21" fmla="*/ 57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180" name="Group 10"/>
            <p:cNvGrpSpPr>
              <a:grpSpLocks/>
            </p:cNvGrpSpPr>
            <p:nvPr/>
          </p:nvGrpSpPr>
          <p:grpSpPr bwMode="auto">
            <a:xfrm>
              <a:off x="3166" y="1267"/>
              <a:ext cx="462" cy="201"/>
              <a:chOff x="3552" y="246"/>
              <a:chExt cx="527" cy="248"/>
            </a:xfrm>
          </p:grpSpPr>
          <p:graphicFrame>
            <p:nvGraphicFramePr>
              <p:cNvPr id="134394" name="Object 11"/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191" name="Clip" r:id="rId4" imgW="1307079" imgH="1083682" progId="MS_ClipArt_Gallery.2">
                      <p:embed/>
                    </p:oleObj>
                  </mc:Choice>
                  <mc:Fallback>
                    <p:oleObj name="Clip" r:id="rId4" imgW="1307079" imgH="1083682" progId="MS_ClipArt_Gallery.2">
                      <p:embed/>
                      <p:pic>
                        <p:nvPicPr>
                          <p:cNvPr id="134394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395" name="Object 12"/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192" name="Clip" r:id="rId6" imgW="682368" imgH="480541" progId="MS_ClipArt_Gallery.2">
                      <p:embed/>
                    </p:oleObj>
                  </mc:Choice>
                  <mc:Fallback>
                    <p:oleObj name="Clip" r:id="rId6" imgW="682368" imgH="480541" progId="MS_ClipArt_Gallery.2">
                      <p:embed/>
                      <p:pic>
                        <p:nvPicPr>
                          <p:cNvPr id="134395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78" name="Line 13"/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81" name="Group 14"/>
            <p:cNvGrpSpPr>
              <a:grpSpLocks/>
            </p:cNvGrpSpPr>
            <p:nvPr/>
          </p:nvGrpSpPr>
          <p:grpSpPr bwMode="auto">
            <a:xfrm>
              <a:off x="3166" y="1642"/>
              <a:ext cx="462" cy="201"/>
              <a:chOff x="3552" y="246"/>
              <a:chExt cx="527" cy="248"/>
            </a:xfrm>
          </p:grpSpPr>
          <p:graphicFrame>
            <p:nvGraphicFramePr>
              <p:cNvPr id="134391" name="Object 15"/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193" name="Clip" r:id="rId8" imgW="1307079" imgH="1083682" progId="MS_ClipArt_Gallery.2">
                      <p:embed/>
                    </p:oleObj>
                  </mc:Choice>
                  <mc:Fallback>
                    <p:oleObj name="Clip" r:id="rId8" imgW="1307079" imgH="1083682" progId="MS_ClipArt_Gallery.2">
                      <p:embed/>
                      <p:pic>
                        <p:nvPicPr>
                          <p:cNvPr id="134391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392" name="Object 16"/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194" name="Clip" r:id="rId9" imgW="682368" imgH="480541" progId="MS_ClipArt_Gallery.2">
                      <p:embed/>
                    </p:oleObj>
                  </mc:Choice>
                  <mc:Fallback>
                    <p:oleObj name="Clip" r:id="rId9" imgW="682368" imgH="480541" progId="MS_ClipArt_Gallery.2">
                      <p:embed/>
                      <p:pic>
                        <p:nvPicPr>
                          <p:cNvPr id="134392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77" name="Line 17"/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82" name="Group 18"/>
            <p:cNvGrpSpPr>
              <a:grpSpLocks/>
            </p:cNvGrpSpPr>
            <p:nvPr/>
          </p:nvGrpSpPr>
          <p:grpSpPr bwMode="auto">
            <a:xfrm>
              <a:off x="3403" y="1508"/>
              <a:ext cx="44" cy="135"/>
              <a:chOff x="3842" y="406"/>
              <a:chExt cx="51" cy="167"/>
            </a:xfrm>
          </p:grpSpPr>
          <p:sp>
            <p:nvSpPr>
              <p:cNvPr id="1274" name="Oval 19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8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5" name="Oval 20"/>
              <p:cNvSpPr>
                <a:spLocks noChangeArrowheads="1"/>
              </p:cNvSpPr>
              <p:nvPr/>
            </p:nvSpPr>
            <p:spPr bwMode="auto">
              <a:xfrm>
                <a:off x="3844" y="467"/>
                <a:ext cx="45" cy="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6" name="Oval 21"/>
              <p:cNvSpPr>
                <a:spLocks noChangeArrowheads="1"/>
              </p:cNvSpPr>
              <p:nvPr/>
            </p:nvSpPr>
            <p:spPr bwMode="auto">
              <a:xfrm>
                <a:off x="3845" y="526"/>
                <a:ext cx="48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83" name="Group 22"/>
            <p:cNvGrpSpPr>
              <a:grpSpLocks/>
            </p:cNvGrpSpPr>
            <p:nvPr/>
          </p:nvGrpSpPr>
          <p:grpSpPr bwMode="auto">
            <a:xfrm>
              <a:off x="3699" y="1825"/>
              <a:ext cx="132" cy="249"/>
              <a:chOff x="4180" y="783"/>
              <a:chExt cx="150" cy="307"/>
            </a:xfrm>
          </p:grpSpPr>
          <p:sp>
            <p:nvSpPr>
              <p:cNvPr id="1266" name="AutoShape 23"/>
              <p:cNvSpPr>
                <a:spLocks noChangeArrowheads="1"/>
              </p:cNvSpPr>
              <p:nvPr/>
            </p:nvSpPr>
            <p:spPr bwMode="auto">
              <a:xfrm>
                <a:off x="4180" y="1018"/>
                <a:ext cx="150" cy="72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7" name="Rectangle 24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3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8" name="Rectangle 25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4" cy="235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9" name="AutoShape 26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2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0" name="Line 27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1" name="Line 28"/>
              <p:cNvSpPr>
                <a:spLocks noChangeShapeType="1"/>
              </p:cNvSpPr>
              <p:nvPr/>
            </p:nvSpPr>
            <p:spPr bwMode="auto">
              <a:xfrm flipH="1">
                <a:off x="4275" y="1018"/>
                <a:ext cx="55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2" name="Rectangle 29"/>
              <p:cNvSpPr>
                <a:spLocks noChangeArrowheads="1"/>
              </p:cNvSpPr>
              <p:nvPr/>
            </p:nvSpPr>
            <p:spPr bwMode="auto">
              <a:xfrm>
                <a:off x="4192" y="883"/>
                <a:ext cx="64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3" name="Rectangle 30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9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84" name="Group 31"/>
            <p:cNvGrpSpPr>
              <a:grpSpLocks/>
            </p:cNvGrpSpPr>
            <p:nvPr/>
          </p:nvGrpSpPr>
          <p:grpSpPr bwMode="auto">
            <a:xfrm rot="-5400000">
              <a:off x="3896" y="1874"/>
              <a:ext cx="51" cy="147"/>
              <a:chOff x="3842" y="406"/>
              <a:chExt cx="51" cy="167"/>
            </a:xfrm>
          </p:grpSpPr>
          <p:sp>
            <p:nvSpPr>
              <p:cNvPr id="1263" name="Oval 32"/>
              <p:cNvSpPr>
                <a:spLocks noChangeArrowheads="1"/>
              </p:cNvSpPr>
              <p:nvPr/>
            </p:nvSpPr>
            <p:spPr bwMode="auto">
              <a:xfrm>
                <a:off x="3864" y="381"/>
                <a:ext cx="47" cy="5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4" name="Oval 33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5" name="Oval 34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1082" name="Line 35"/>
            <p:cNvSpPr>
              <a:spLocks noChangeShapeType="1"/>
            </p:cNvSpPr>
            <p:nvPr/>
          </p:nvSpPr>
          <p:spPr bwMode="auto">
            <a:xfrm>
              <a:off x="3785" y="1767"/>
              <a:ext cx="31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3" name="Line 36"/>
            <p:cNvSpPr>
              <a:spLocks noChangeShapeType="1"/>
            </p:cNvSpPr>
            <p:nvPr/>
          </p:nvSpPr>
          <p:spPr bwMode="auto">
            <a:xfrm>
              <a:off x="3787" y="1765"/>
              <a:ext cx="1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4" name="Line 37"/>
            <p:cNvSpPr>
              <a:spLocks noChangeShapeType="1"/>
            </p:cNvSpPr>
            <p:nvPr/>
          </p:nvSpPr>
          <p:spPr bwMode="auto">
            <a:xfrm>
              <a:off x="4099" y="1764"/>
              <a:ext cx="1" cy="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5" name="Line 38"/>
            <p:cNvSpPr>
              <a:spLocks noChangeShapeType="1"/>
            </p:cNvSpPr>
            <p:nvPr/>
          </p:nvSpPr>
          <p:spPr bwMode="auto">
            <a:xfrm>
              <a:off x="3596" y="1427"/>
              <a:ext cx="182" cy="1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6" name="Line 39"/>
            <p:cNvSpPr>
              <a:spLocks noChangeShapeType="1"/>
            </p:cNvSpPr>
            <p:nvPr/>
          </p:nvSpPr>
          <p:spPr bwMode="auto">
            <a:xfrm flipV="1">
              <a:off x="3604" y="1607"/>
              <a:ext cx="174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7" name="Line 40"/>
            <p:cNvSpPr>
              <a:spLocks noChangeShapeType="1"/>
            </p:cNvSpPr>
            <p:nvPr/>
          </p:nvSpPr>
          <p:spPr bwMode="auto">
            <a:xfrm flipV="1">
              <a:off x="3936" y="1661"/>
              <a:ext cx="1" cy="1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191" name="Group 41"/>
            <p:cNvGrpSpPr>
              <a:grpSpLocks/>
            </p:cNvGrpSpPr>
            <p:nvPr/>
          </p:nvGrpSpPr>
          <p:grpSpPr bwMode="auto">
            <a:xfrm>
              <a:off x="4011" y="1811"/>
              <a:ext cx="132" cy="249"/>
              <a:chOff x="4180" y="783"/>
              <a:chExt cx="150" cy="307"/>
            </a:xfrm>
          </p:grpSpPr>
          <p:sp>
            <p:nvSpPr>
              <p:cNvPr id="1255" name="AutoShape 42"/>
              <p:cNvSpPr>
                <a:spLocks noChangeArrowheads="1"/>
              </p:cNvSpPr>
              <p:nvPr/>
            </p:nvSpPr>
            <p:spPr bwMode="auto">
              <a:xfrm>
                <a:off x="4180" y="1018"/>
                <a:ext cx="150" cy="72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56" name="Rectangle 43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3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57" name="Rectangle 44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4" cy="235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58" name="AutoShape 45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2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59" name="Line 46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0" name="Line 47"/>
              <p:cNvSpPr>
                <a:spLocks noChangeShapeType="1"/>
              </p:cNvSpPr>
              <p:nvPr/>
            </p:nvSpPr>
            <p:spPr bwMode="auto">
              <a:xfrm flipH="1">
                <a:off x="4275" y="1018"/>
                <a:ext cx="55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1" name="Rectangle 48"/>
              <p:cNvSpPr>
                <a:spLocks noChangeArrowheads="1"/>
              </p:cNvSpPr>
              <p:nvPr/>
            </p:nvSpPr>
            <p:spPr bwMode="auto">
              <a:xfrm>
                <a:off x="4192" y="883"/>
                <a:ext cx="64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2" name="Rectangle 49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9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92" name="Group 50"/>
            <p:cNvGrpSpPr>
              <a:grpSpLocks/>
            </p:cNvGrpSpPr>
            <p:nvPr/>
          </p:nvGrpSpPr>
          <p:grpSpPr bwMode="auto">
            <a:xfrm>
              <a:off x="3408" y="2201"/>
              <a:ext cx="302" cy="583"/>
              <a:chOff x="3314" y="1248"/>
              <a:chExt cx="344" cy="694"/>
            </a:xfrm>
          </p:grpSpPr>
          <p:graphicFrame>
            <p:nvGraphicFramePr>
              <p:cNvPr id="134360" name="Object 51"/>
              <p:cNvGraphicFramePr>
                <a:graphicFrameLocks noChangeAspect="1"/>
              </p:cNvGraphicFramePr>
              <p:nvPr/>
            </p:nvGraphicFramePr>
            <p:xfrm>
              <a:off x="3314" y="1248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195" name="Clip" r:id="rId10" imgW="1307079" imgH="1083682" progId="MS_ClipArt_Gallery.2">
                      <p:embed/>
                    </p:oleObj>
                  </mc:Choice>
                  <mc:Fallback>
                    <p:oleObj name="Clip" r:id="rId10" imgW="1307079" imgH="1083682" progId="MS_ClipArt_Gallery.2">
                      <p:embed/>
                      <p:pic>
                        <p:nvPicPr>
                          <p:cNvPr id="134360" name="Object 5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4" y="1248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48" name="Line 52"/>
              <p:cNvSpPr>
                <a:spLocks noChangeShapeType="1"/>
              </p:cNvSpPr>
              <p:nvPr/>
            </p:nvSpPr>
            <p:spPr bwMode="auto">
              <a:xfrm flipV="1">
                <a:off x="3606" y="1433"/>
                <a:ext cx="52" cy="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aphicFrame>
            <p:nvGraphicFramePr>
              <p:cNvPr id="134362" name="Object 53"/>
              <p:cNvGraphicFramePr>
                <a:graphicFrameLocks noChangeAspect="1"/>
              </p:cNvGraphicFramePr>
              <p:nvPr/>
            </p:nvGraphicFramePr>
            <p:xfrm>
              <a:off x="3314" y="1694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196" name="Clip" r:id="rId11" imgW="1307079" imgH="1083682" progId="MS_ClipArt_Gallery.2">
                      <p:embed/>
                    </p:oleObj>
                  </mc:Choice>
                  <mc:Fallback>
                    <p:oleObj name="Clip" r:id="rId11" imgW="1307079" imgH="1083682" progId="MS_ClipArt_Gallery.2">
                      <p:embed/>
                      <p:pic>
                        <p:nvPicPr>
                          <p:cNvPr id="134362" name="Object 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4" y="1694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49" name="Line 54"/>
              <p:cNvSpPr>
                <a:spLocks noChangeShapeType="1"/>
              </p:cNvSpPr>
              <p:nvPr/>
            </p:nvSpPr>
            <p:spPr bwMode="auto">
              <a:xfrm flipV="1">
                <a:off x="3606" y="1882"/>
                <a:ext cx="5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364" name="Group 55"/>
              <p:cNvGrpSpPr>
                <a:grpSpLocks/>
              </p:cNvGrpSpPr>
              <p:nvPr/>
            </p:nvGrpSpPr>
            <p:grpSpPr bwMode="auto">
              <a:xfrm>
                <a:off x="3404" y="1504"/>
                <a:ext cx="51" cy="167"/>
                <a:chOff x="3842" y="406"/>
                <a:chExt cx="51" cy="167"/>
              </a:xfrm>
            </p:grpSpPr>
            <p:sp>
              <p:nvSpPr>
                <p:cNvPr id="1252" name="Oval 56"/>
                <p:cNvSpPr>
                  <a:spLocks noChangeArrowheads="1"/>
                </p:cNvSpPr>
                <p:nvPr/>
              </p:nvSpPr>
              <p:spPr bwMode="auto">
                <a:xfrm>
                  <a:off x="3842" y="406"/>
                  <a:ext cx="47" cy="4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53" name="Oval 57"/>
                <p:cNvSpPr>
                  <a:spLocks noChangeArrowheads="1"/>
                </p:cNvSpPr>
                <p:nvPr/>
              </p:nvSpPr>
              <p:spPr bwMode="auto">
                <a:xfrm>
                  <a:off x="3844" y="464"/>
                  <a:ext cx="47" cy="4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54" name="Oval 58"/>
                <p:cNvSpPr>
                  <a:spLocks noChangeArrowheads="1"/>
                </p:cNvSpPr>
                <p:nvPr/>
              </p:nvSpPr>
              <p:spPr bwMode="auto">
                <a:xfrm>
                  <a:off x="3847" y="526"/>
                  <a:ext cx="51" cy="4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251" name="Line 59"/>
              <p:cNvSpPr>
                <a:spLocks noChangeShapeType="1"/>
              </p:cNvSpPr>
              <p:nvPr/>
            </p:nvSpPr>
            <p:spPr bwMode="auto">
              <a:xfrm>
                <a:off x="3653" y="1431"/>
                <a:ext cx="0" cy="4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aphicFrame>
          <p:nvGraphicFramePr>
            <p:cNvPr id="134193" name="Object 60"/>
            <p:cNvGraphicFramePr>
              <a:graphicFrameLocks noChangeAspect="1"/>
            </p:cNvGraphicFramePr>
            <p:nvPr/>
          </p:nvGraphicFramePr>
          <p:xfrm>
            <a:off x="3955" y="2837"/>
            <a:ext cx="263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197" name="Clip" r:id="rId12" imgW="1307079" imgH="1083682" progId="MS_ClipArt_Gallery.2">
                    <p:embed/>
                  </p:oleObj>
                </mc:Choice>
                <mc:Fallback>
                  <p:oleObj name="Clip" r:id="rId12" imgW="1307079" imgH="1083682" progId="MS_ClipArt_Gallery.2">
                    <p:embed/>
                    <p:pic>
                      <p:nvPicPr>
                        <p:cNvPr id="134193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5" y="2837"/>
                          <a:ext cx="263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4194" name="Object 61"/>
            <p:cNvGraphicFramePr>
              <a:graphicFrameLocks noChangeAspect="1"/>
            </p:cNvGraphicFramePr>
            <p:nvPr/>
          </p:nvGraphicFramePr>
          <p:xfrm>
            <a:off x="3568" y="2830"/>
            <a:ext cx="262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198" name="Clip" r:id="rId13" imgW="1307079" imgH="1083682" progId="MS_ClipArt_Gallery.2">
                    <p:embed/>
                  </p:oleObj>
                </mc:Choice>
                <mc:Fallback>
                  <p:oleObj name="Clip" r:id="rId13" imgW="1307079" imgH="1083682" progId="MS_ClipArt_Gallery.2">
                    <p:embed/>
                    <p:pic>
                      <p:nvPicPr>
                        <p:cNvPr id="134194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8" y="2830"/>
                          <a:ext cx="262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0" name="Oval 62"/>
            <p:cNvSpPr>
              <a:spLocks noChangeArrowheads="1"/>
            </p:cNvSpPr>
            <p:nvPr/>
          </p:nvSpPr>
          <p:spPr bwMode="auto">
            <a:xfrm rot="-5400000">
              <a:off x="3831" y="2895"/>
              <a:ext cx="40" cy="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1" name="Oval 63"/>
            <p:cNvSpPr>
              <a:spLocks noChangeArrowheads="1"/>
            </p:cNvSpPr>
            <p:nvPr/>
          </p:nvSpPr>
          <p:spPr bwMode="auto">
            <a:xfrm rot="-5400000">
              <a:off x="3884" y="2894"/>
              <a:ext cx="40" cy="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2" name="Oval 64"/>
            <p:cNvSpPr>
              <a:spLocks noChangeArrowheads="1"/>
            </p:cNvSpPr>
            <p:nvPr/>
          </p:nvSpPr>
          <p:spPr bwMode="auto">
            <a:xfrm rot="-5400000">
              <a:off x="3933" y="2897"/>
              <a:ext cx="39" cy="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3" name="Line 65"/>
            <p:cNvSpPr>
              <a:spLocks noChangeShapeType="1"/>
            </p:cNvSpPr>
            <p:nvPr/>
          </p:nvSpPr>
          <p:spPr bwMode="auto">
            <a:xfrm rot="-5400000">
              <a:off x="4097" y="2843"/>
              <a:ext cx="38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4" name="Line 66"/>
            <p:cNvSpPr>
              <a:spLocks noChangeShapeType="1"/>
            </p:cNvSpPr>
            <p:nvPr/>
          </p:nvSpPr>
          <p:spPr bwMode="auto">
            <a:xfrm rot="5400000" flipH="1">
              <a:off x="3702" y="2816"/>
              <a:ext cx="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5" name="Line 67"/>
            <p:cNvSpPr>
              <a:spLocks noChangeShapeType="1"/>
            </p:cNvSpPr>
            <p:nvPr/>
          </p:nvSpPr>
          <p:spPr bwMode="auto">
            <a:xfrm rot="16200000" flipV="1">
              <a:off x="3921" y="2624"/>
              <a:ext cx="0" cy="3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6" name="Line 68"/>
            <p:cNvSpPr>
              <a:spLocks noChangeShapeType="1"/>
            </p:cNvSpPr>
            <p:nvPr/>
          </p:nvSpPr>
          <p:spPr bwMode="auto">
            <a:xfrm flipV="1">
              <a:off x="3710" y="2564"/>
              <a:ext cx="59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7" name="Line 69"/>
            <p:cNvSpPr>
              <a:spLocks noChangeShapeType="1"/>
            </p:cNvSpPr>
            <p:nvPr/>
          </p:nvSpPr>
          <p:spPr bwMode="auto">
            <a:xfrm>
              <a:off x="4089" y="2593"/>
              <a:ext cx="191" cy="2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8" name="Line 70"/>
            <p:cNvSpPr>
              <a:spLocks noChangeShapeType="1"/>
            </p:cNvSpPr>
            <p:nvPr/>
          </p:nvSpPr>
          <p:spPr bwMode="auto">
            <a:xfrm flipH="1">
              <a:off x="4590" y="2591"/>
              <a:ext cx="176" cy="2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aphicFrame>
          <p:nvGraphicFramePr>
            <p:cNvPr id="134204" name="Object 71"/>
            <p:cNvGraphicFramePr>
              <a:graphicFrameLocks noChangeAspect="1"/>
            </p:cNvGraphicFramePr>
            <p:nvPr/>
          </p:nvGraphicFramePr>
          <p:xfrm>
            <a:off x="4702" y="2309"/>
            <a:ext cx="128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199" name="Clip" r:id="rId14" imgW="983255" imgH="1207724" progId="MS_ClipArt_Gallery.2">
                    <p:embed/>
                  </p:oleObj>
                </mc:Choice>
                <mc:Fallback>
                  <p:oleObj name="Clip" r:id="rId14" imgW="983255" imgH="1207724" progId="MS_ClipArt_Gallery.2">
                    <p:embed/>
                    <p:pic>
                      <p:nvPicPr>
                        <p:cNvPr id="134204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2" y="2309"/>
                          <a:ext cx="128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4205" name="Object 72"/>
            <p:cNvGraphicFramePr>
              <a:graphicFrameLocks noChangeAspect="1"/>
            </p:cNvGraphicFramePr>
            <p:nvPr/>
          </p:nvGraphicFramePr>
          <p:xfrm>
            <a:off x="3860" y="2360"/>
            <a:ext cx="128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200" name="Clip" r:id="rId16" imgW="983255" imgH="1207724" progId="MS_ClipArt_Gallery.2">
                    <p:embed/>
                  </p:oleObj>
                </mc:Choice>
                <mc:Fallback>
                  <p:oleObj name="Clip" r:id="rId16" imgW="983255" imgH="1207724" progId="MS_ClipArt_Gallery.2">
                    <p:embed/>
                    <p:pic>
                      <p:nvPicPr>
                        <p:cNvPr id="134205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0" y="2360"/>
                          <a:ext cx="128" cy="1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9" name="Freeform 73"/>
            <p:cNvSpPr>
              <a:spLocks/>
            </p:cNvSpPr>
            <p:nvPr/>
          </p:nvSpPr>
          <p:spPr bwMode="auto">
            <a:xfrm>
              <a:off x="3911" y="2218"/>
              <a:ext cx="853" cy="192"/>
            </a:xfrm>
            <a:custGeom>
              <a:avLst/>
              <a:gdLst>
                <a:gd name="T0" fmla="*/ 0 w 972"/>
                <a:gd name="T1" fmla="*/ 20 h 228"/>
                <a:gd name="T2" fmla="*/ 69 w 972"/>
                <a:gd name="T3" fmla="*/ 3 h 228"/>
                <a:gd name="T4" fmla="*/ 156 w 972"/>
                <a:gd name="T5" fmla="*/ 15 h 228"/>
                <a:gd name="T6" fmla="*/ 0 60000 65536"/>
                <a:gd name="T7" fmla="*/ 0 60000 65536"/>
                <a:gd name="T8" fmla="*/ 0 60000 65536"/>
                <a:gd name="T9" fmla="*/ 0 w 972"/>
                <a:gd name="T10" fmla="*/ 0 h 228"/>
                <a:gd name="T11" fmla="*/ 972 w 972"/>
                <a:gd name="T12" fmla="*/ 228 h 2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2" h="228">
                  <a:moveTo>
                    <a:pt x="0" y="228"/>
                  </a:moveTo>
                  <a:cubicBezTo>
                    <a:pt x="135" y="123"/>
                    <a:pt x="270" y="18"/>
                    <a:pt x="432" y="9"/>
                  </a:cubicBezTo>
                  <a:cubicBezTo>
                    <a:pt x="594" y="0"/>
                    <a:pt x="783" y="85"/>
                    <a:pt x="972" y="171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207" name="Group 74"/>
            <p:cNvGrpSpPr>
              <a:grpSpLocks/>
            </p:cNvGrpSpPr>
            <p:nvPr/>
          </p:nvGrpSpPr>
          <p:grpSpPr bwMode="auto">
            <a:xfrm>
              <a:off x="4079" y="3114"/>
              <a:ext cx="256" cy="269"/>
              <a:chOff x="2870" y="1518"/>
              <a:chExt cx="292" cy="320"/>
            </a:xfrm>
          </p:grpSpPr>
          <p:graphicFrame>
            <p:nvGraphicFramePr>
              <p:cNvPr id="134358" name="Object 75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201" name="Clip" r:id="rId17" imgW="826793" imgH="840481" progId="MS_ClipArt_Gallery.2">
                      <p:embed/>
                    </p:oleObj>
                  </mc:Choice>
                  <mc:Fallback>
                    <p:oleObj name="Clip" r:id="rId17" imgW="826793" imgH="840481" progId="MS_ClipArt_Gallery.2">
                      <p:embed/>
                      <p:pic>
                        <p:nvPicPr>
                          <p:cNvPr id="134358" name="Object 7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359" name="Object 76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202" name="Clip" r:id="rId19" imgW="1268227" imgH="1200237" progId="MS_ClipArt_Gallery.2">
                      <p:embed/>
                    </p:oleObj>
                  </mc:Choice>
                  <mc:Fallback>
                    <p:oleObj name="Clip" r:id="rId19" imgW="1268227" imgH="1200237" progId="MS_ClipArt_Gallery.2">
                      <p:embed/>
                      <p:pic>
                        <p:nvPicPr>
                          <p:cNvPr id="134359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4208" name="Group 77"/>
            <p:cNvGrpSpPr>
              <a:grpSpLocks/>
            </p:cNvGrpSpPr>
            <p:nvPr/>
          </p:nvGrpSpPr>
          <p:grpSpPr bwMode="auto">
            <a:xfrm>
              <a:off x="4569" y="3134"/>
              <a:ext cx="256" cy="269"/>
              <a:chOff x="2870" y="1518"/>
              <a:chExt cx="292" cy="320"/>
            </a:xfrm>
          </p:grpSpPr>
          <p:graphicFrame>
            <p:nvGraphicFramePr>
              <p:cNvPr id="134356" name="Object 78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203" name="Clip" r:id="rId21" imgW="826793" imgH="840481" progId="MS_ClipArt_Gallery.2">
                      <p:embed/>
                    </p:oleObj>
                  </mc:Choice>
                  <mc:Fallback>
                    <p:oleObj name="Clip" r:id="rId21" imgW="826793" imgH="840481" progId="MS_ClipArt_Gallery.2">
                      <p:embed/>
                      <p:pic>
                        <p:nvPicPr>
                          <p:cNvPr id="134356" name="Object 7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357" name="Object 79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204" name="Clip" r:id="rId22" imgW="1268227" imgH="1200237" progId="MS_ClipArt_Gallery.2">
                      <p:embed/>
                    </p:oleObj>
                  </mc:Choice>
                  <mc:Fallback>
                    <p:oleObj name="Clip" r:id="rId22" imgW="1268227" imgH="1200237" progId="MS_ClipArt_Gallery.2">
                      <p:embed/>
                      <p:pic>
                        <p:nvPicPr>
                          <p:cNvPr id="134357" name="Object 7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4209" name="Group 80"/>
            <p:cNvGrpSpPr>
              <a:grpSpLocks/>
            </p:cNvGrpSpPr>
            <p:nvPr/>
          </p:nvGrpSpPr>
          <p:grpSpPr bwMode="auto">
            <a:xfrm>
              <a:off x="4308" y="2955"/>
              <a:ext cx="239" cy="237"/>
              <a:chOff x="4733" y="2082"/>
              <a:chExt cx="272" cy="282"/>
            </a:xfrm>
          </p:grpSpPr>
          <p:graphicFrame>
            <p:nvGraphicFramePr>
              <p:cNvPr id="134354" name="Object 81"/>
              <p:cNvGraphicFramePr>
                <a:graphicFrameLocks noChangeAspect="1"/>
              </p:cNvGraphicFramePr>
              <p:nvPr/>
            </p:nvGraphicFramePr>
            <p:xfrm>
              <a:off x="4733" y="2082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205" name="Clip" r:id="rId23" imgW="826793" imgH="840481" progId="MS_ClipArt_Gallery.2">
                      <p:embed/>
                    </p:oleObj>
                  </mc:Choice>
                  <mc:Fallback>
                    <p:oleObj name="Clip" r:id="rId23" imgW="826793" imgH="840481" progId="MS_ClipArt_Gallery.2">
                      <p:embed/>
                      <p:pic>
                        <p:nvPicPr>
                          <p:cNvPr id="134354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33" y="2082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47" name="Rectangle 82"/>
              <p:cNvSpPr>
                <a:spLocks noChangeArrowheads="1"/>
              </p:cNvSpPr>
              <p:nvPr/>
            </p:nvSpPr>
            <p:spPr bwMode="auto">
              <a:xfrm>
                <a:off x="4812" y="2181"/>
                <a:ext cx="192" cy="183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1103" name="Line 83"/>
            <p:cNvSpPr>
              <a:spLocks noChangeShapeType="1"/>
            </p:cNvSpPr>
            <p:nvPr/>
          </p:nvSpPr>
          <p:spPr bwMode="auto">
            <a:xfrm>
              <a:off x="4501" y="2894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211" name="Group 84"/>
            <p:cNvGrpSpPr>
              <a:grpSpLocks/>
            </p:cNvGrpSpPr>
            <p:nvPr/>
          </p:nvGrpSpPr>
          <p:grpSpPr bwMode="auto">
            <a:xfrm>
              <a:off x="4955" y="2531"/>
              <a:ext cx="131" cy="258"/>
              <a:chOff x="4180" y="783"/>
              <a:chExt cx="150" cy="307"/>
            </a:xfrm>
          </p:grpSpPr>
          <p:sp>
            <p:nvSpPr>
              <p:cNvPr id="1239" name="AutoShape 85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0" name="Rectangle 86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71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1" name="Rectangle 87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2" name="AutoShape 88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3" name="Line 89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4" name="Line 90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5" name="Rectangle 91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6" name="Rectangle 92"/>
              <p:cNvSpPr>
                <a:spLocks noChangeArrowheads="1"/>
              </p:cNvSpPr>
              <p:nvPr/>
            </p:nvSpPr>
            <p:spPr bwMode="auto">
              <a:xfrm>
                <a:off x="4202" y="923"/>
                <a:ext cx="48" cy="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212" name="Group 93"/>
            <p:cNvGrpSpPr>
              <a:grpSpLocks/>
            </p:cNvGrpSpPr>
            <p:nvPr/>
          </p:nvGrpSpPr>
          <p:grpSpPr bwMode="auto">
            <a:xfrm>
              <a:off x="4947" y="2811"/>
              <a:ext cx="131" cy="258"/>
              <a:chOff x="4180" y="783"/>
              <a:chExt cx="150" cy="307"/>
            </a:xfrm>
          </p:grpSpPr>
          <p:sp>
            <p:nvSpPr>
              <p:cNvPr id="1231" name="AutoShape 94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2" name="Rectangle 95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71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3" name="Rectangle 96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4" name="AutoShape 97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5" name="Line 98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6" name="Line 99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7" name="Rectangle 100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8" name="Rectangle 101"/>
              <p:cNvSpPr>
                <a:spLocks noChangeArrowheads="1"/>
              </p:cNvSpPr>
              <p:nvPr/>
            </p:nvSpPr>
            <p:spPr bwMode="auto">
              <a:xfrm>
                <a:off x="4202" y="923"/>
                <a:ext cx="48" cy="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1106" name="Line 102"/>
            <p:cNvSpPr>
              <a:spLocks noChangeShapeType="1"/>
            </p:cNvSpPr>
            <p:nvPr/>
          </p:nvSpPr>
          <p:spPr bwMode="auto">
            <a:xfrm rot="5400000" flipH="1">
              <a:off x="4711" y="2767"/>
              <a:ext cx="38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07" name="Line 103"/>
            <p:cNvSpPr>
              <a:spLocks noChangeShapeType="1"/>
            </p:cNvSpPr>
            <p:nvPr/>
          </p:nvSpPr>
          <p:spPr bwMode="auto">
            <a:xfrm rot="-5400000">
              <a:off x="4934" y="2925"/>
              <a:ext cx="0" cy="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08" name="Line 104"/>
            <p:cNvSpPr>
              <a:spLocks noChangeShapeType="1"/>
            </p:cNvSpPr>
            <p:nvPr/>
          </p:nvSpPr>
          <p:spPr bwMode="auto">
            <a:xfrm rot="-5400000">
              <a:off x="4928" y="2630"/>
              <a:ext cx="0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09" name="Line 105"/>
            <p:cNvSpPr>
              <a:spLocks noChangeShapeType="1"/>
            </p:cNvSpPr>
            <p:nvPr/>
          </p:nvSpPr>
          <p:spPr bwMode="auto">
            <a:xfrm flipV="1">
              <a:off x="4096" y="1459"/>
              <a:ext cx="289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0" name="Line 106"/>
            <p:cNvSpPr>
              <a:spLocks noChangeShapeType="1"/>
            </p:cNvSpPr>
            <p:nvPr/>
          </p:nvSpPr>
          <p:spPr bwMode="auto">
            <a:xfrm>
              <a:off x="4685" y="1449"/>
              <a:ext cx="306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1" name="Line 107"/>
            <p:cNvSpPr>
              <a:spLocks noChangeShapeType="1"/>
            </p:cNvSpPr>
            <p:nvPr/>
          </p:nvSpPr>
          <p:spPr bwMode="auto">
            <a:xfrm flipH="1">
              <a:off x="5012" y="1661"/>
              <a:ext cx="152" cy="4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2" name="Line 108"/>
            <p:cNvSpPr>
              <a:spLocks noChangeShapeType="1"/>
            </p:cNvSpPr>
            <p:nvPr/>
          </p:nvSpPr>
          <p:spPr bwMode="auto">
            <a:xfrm>
              <a:off x="4527" y="1520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3" name="Line 109"/>
            <p:cNvSpPr>
              <a:spLocks noChangeShapeType="1"/>
            </p:cNvSpPr>
            <p:nvPr/>
          </p:nvSpPr>
          <p:spPr bwMode="auto">
            <a:xfrm>
              <a:off x="4543" y="1928"/>
              <a:ext cx="337" cy="2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4" name="Line 110"/>
            <p:cNvSpPr>
              <a:spLocks noChangeShapeType="1"/>
            </p:cNvSpPr>
            <p:nvPr/>
          </p:nvSpPr>
          <p:spPr bwMode="auto">
            <a:xfrm flipH="1">
              <a:off x="4833" y="2221"/>
              <a:ext cx="168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5" name="Line 111"/>
            <p:cNvSpPr>
              <a:spLocks noChangeShapeType="1"/>
            </p:cNvSpPr>
            <p:nvPr/>
          </p:nvSpPr>
          <p:spPr bwMode="auto">
            <a:xfrm flipH="1">
              <a:off x="4690" y="1641"/>
              <a:ext cx="353" cy="2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6" name="Line 112"/>
            <p:cNvSpPr>
              <a:spLocks noChangeShapeType="1"/>
            </p:cNvSpPr>
            <p:nvPr/>
          </p:nvSpPr>
          <p:spPr bwMode="auto">
            <a:xfrm flipH="1">
              <a:off x="4696" y="1288"/>
              <a:ext cx="221" cy="1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7" name="Line 113"/>
            <p:cNvSpPr>
              <a:spLocks noChangeShapeType="1"/>
            </p:cNvSpPr>
            <p:nvPr/>
          </p:nvSpPr>
          <p:spPr bwMode="auto">
            <a:xfrm flipH="1">
              <a:off x="5148" y="1399"/>
              <a:ext cx="127" cy="1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225" name="Group 144"/>
            <p:cNvGrpSpPr>
              <a:grpSpLocks/>
            </p:cNvGrpSpPr>
            <p:nvPr/>
          </p:nvGrpSpPr>
          <p:grpSpPr bwMode="auto">
            <a:xfrm>
              <a:off x="3769" y="1520"/>
              <a:ext cx="316" cy="147"/>
              <a:chOff x="3600" y="219"/>
              <a:chExt cx="360" cy="175"/>
            </a:xfrm>
          </p:grpSpPr>
          <p:sp>
            <p:nvSpPr>
              <p:cNvPr id="1218" name="Oval 145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19" name="Line 14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20" name="Line 14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21" name="Rectangle 14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22" name="Oval 14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330" name="Group 15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28" name="Line 15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29" name="Line 152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30" name="Line 15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331" name="Group 15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225" name="Line 155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26" name="Line 15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27" name="Line 157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26" name="Group 158"/>
            <p:cNvGrpSpPr>
              <a:grpSpLocks/>
            </p:cNvGrpSpPr>
            <p:nvPr/>
          </p:nvGrpSpPr>
          <p:grpSpPr bwMode="auto">
            <a:xfrm>
              <a:off x="4369" y="1376"/>
              <a:ext cx="316" cy="147"/>
              <a:chOff x="3600" y="219"/>
              <a:chExt cx="360" cy="175"/>
            </a:xfrm>
          </p:grpSpPr>
          <p:sp>
            <p:nvSpPr>
              <p:cNvPr id="1205" name="Oval 159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06" name="Line 16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07" name="Line 16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08" name="Rectangle 16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09" name="Oval 16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317" name="Group 16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15" name="Line 16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16" name="Line 166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17" name="Line 16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318" name="Group 16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212" name="Line 169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13" name="Line 17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14" name="Line 171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27" name="Group 172"/>
            <p:cNvGrpSpPr>
              <a:grpSpLocks/>
            </p:cNvGrpSpPr>
            <p:nvPr/>
          </p:nvGrpSpPr>
          <p:grpSpPr bwMode="auto">
            <a:xfrm>
              <a:off x="4380" y="1790"/>
              <a:ext cx="316" cy="147"/>
              <a:chOff x="3600" y="219"/>
              <a:chExt cx="360" cy="175"/>
            </a:xfrm>
          </p:grpSpPr>
          <p:sp>
            <p:nvSpPr>
              <p:cNvPr id="1192" name="Oval 173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93" name="Line 17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94" name="Line 17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95" name="Rectangle 17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96" name="Oval 17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304" name="Group 17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02" name="Line 17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03" name="Line 180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04" name="Line 18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305" name="Group 18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99" name="Line 183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00" name="Line 18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01" name="Line 185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28" name="Group 186"/>
            <p:cNvGrpSpPr>
              <a:grpSpLocks/>
            </p:cNvGrpSpPr>
            <p:nvPr/>
          </p:nvGrpSpPr>
          <p:grpSpPr bwMode="auto">
            <a:xfrm>
              <a:off x="4991" y="1507"/>
              <a:ext cx="315" cy="147"/>
              <a:chOff x="3600" y="219"/>
              <a:chExt cx="360" cy="175"/>
            </a:xfrm>
          </p:grpSpPr>
          <p:sp>
            <p:nvSpPr>
              <p:cNvPr id="1179" name="Oval 187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80" name="Line 18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81" name="Line 18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82" name="Rectangle 19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3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83" name="Oval 19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91" name="Group 19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89" name="Line 19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90" name="Line 194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91" name="Line 19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92" name="Group 19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86" name="Line 197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87" name="Line 19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88" name="Line 199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29" name="Group 200"/>
            <p:cNvGrpSpPr>
              <a:grpSpLocks/>
            </p:cNvGrpSpPr>
            <p:nvPr/>
          </p:nvGrpSpPr>
          <p:grpSpPr bwMode="auto">
            <a:xfrm>
              <a:off x="4869" y="2072"/>
              <a:ext cx="316" cy="147"/>
              <a:chOff x="3600" y="219"/>
              <a:chExt cx="360" cy="175"/>
            </a:xfrm>
          </p:grpSpPr>
          <p:sp>
            <p:nvSpPr>
              <p:cNvPr id="1166" name="Oval 201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67" name="Line 20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68" name="Line 20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69" name="Rectangle 20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70" name="Oval 20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78" name="Group 20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76" name="Line 20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77" name="Line 208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78" name="Line 20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79" name="Group 21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73" name="Line 211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74" name="Line 21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75" name="Line 213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30" name="Group 214"/>
            <p:cNvGrpSpPr>
              <a:grpSpLocks/>
            </p:cNvGrpSpPr>
            <p:nvPr/>
          </p:nvGrpSpPr>
          <p:grpSpPr bwMode="auto">
            <a:xfrm>
              <a:off x="4659" y="2440"/>
              <a:ext cx="316" cy="148"/>
              <a:chOff x="3600" y="219"/>
              <a:chExt cx="360" cy="175"/>
            </a:xfrm>
          </p:grpSpPr>
          <p:sp>
            <p:nvSpPr>
              <p:cNvPr id="1153" name="Oval 215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54" name="Line 21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55" name="Line 21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56" name="Rectangle 21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57" name="Oval 21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4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65" name="Group 22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63" name="Line 22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64" name="Line 22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65" name="Line 22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66" name="Group 22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60" name="Line 22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61" name="Line 226"/>
                <p:cNvSpPr>
                  <a:spLocks noChangeShapeType="1"/>
                </p:cNvSpPr>
                <p:nvPr/>
              </p:nvSpPr>
              <p:spPr bwMode="auto">
                <a:xfrm>
                  <a:off x="2944" y="948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62" name="Line 22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31" name="Group 228"/>
            <p:cNvGrpSpPr>
              <a:grpSpLocks/>
            </p:cNvGrpSpPr>
            <p:nvPr/>
          </p:nvGrpSpPr>
          <p:grpSpPr bwMode="auto">
            <a:xfrm>
              <a:off x="4275" y="2748"/>
              <a:ext cx="315" cy="147"/>
              <a:chOff x="3600" y="219"/>
              <a:chExt cx="360" cy="175"/>
            </a:xfrm>
          </p:grpSpPr>
          <p:sp>
            <p:nvSpPr>
              <p:cNvPr id="1140" name="Oval 229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41" name="Line 23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42" name="Line 23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43" name="Rectangle 23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3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44" name="Oval 23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52" name="Group 23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50" name="Line 23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51" name="Line 236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52" name="Line 23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53" name="Group 23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47" name="Line 239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48" name="Line 24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49" name="Line 241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32" name="Group 242"/>
            <p:cNvGrpSpPr>
              <a:grpSpLocks/>
            </p:cNvGrpSpPr>
            <p:nvPr/>
          </p:nvGrpSpPr>
          <p:grpSpPr bwMode="auto">
            <a:xfrm>
              <a:off x="3769" y="2511"/>
              <a:ext cx="316" cy="147"/>
              <a:chOff x="3600" y="219"/>
              <a:chExt cx="360" cy="175"/>
            </a:xfrm>
          </p:grpSpPr>
          <p:sp>
            <p:nvSpPr>
              <p:cNvPr id="1127" name="Oval 243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28" name="Line 24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29" name="Line 24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30" name="Rectangle 24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31" name="Oval 24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39" name="Group 24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37" name="Line 24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38" name="Line 250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39" name="Line 25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40" name="Group 25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34" name="Line 253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35" name="Line 25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36" name="Line 255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1126" name="Line 261"/>
            <p:cNvSpPr>
              <a:spLocks noChangeShapeType="1"/>
            </p:cNvSpPr>
            <p:nvPr/>
          </p:nvSpPr>
          <p:spPr bwMode="auto">
            <a:xfrm flipV="1">
              <a:off x="3930" y="2645"/>
              <a:ext cx="1" cy="1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134148" name="Group 302"/>
          <p:cNvGrpSpPr>
            <a:grpSpLocks/>
          </p:cNvGrpSpPr>
          <p:nvPr/>
        </p:nvGrpSpPr>
        <p:grpSpPr bwMode="auto">
          <a:xfrm>
            <a:off x="4740275" y="1500188"/>
            <a:ext cx="3738563" cy="3725862"/>
            <a:chOff x="2986" y="945"/>
            <a:chExt cx="2355" cy="2347"/>
          </a:xfrm>
        </p:grpSpPr>
        <p:grpSp>
          <p:nvGrpSpPr>
            <p:cNvPr id="134161" name="Group 272"/>
            <p:cNvGrpSpPr>
              <a:grpSpLocks/>
            </p:cNvGrpSpPr>
            <p:nvPr/>
          </p:nvGrpSpPr>
          <p:grpSpPr bwMode="auto">
            <a:xfrm>
              <a:off x="2986" y="945"/>
              <a:ext cx="513" cy="541"/>
              <a:chOff x="2938" y="2925"/>
              <a:chExt cx="513" cy="541"/>
            </a:xfrm>
          </p:grpSpPr>
          <p:sp>
            <p:nvSpPr>
              <p:cNvPr id="1067" name="Rectangle 266"/>
              <p:cNvSpPr>
                <a:spLocks noChangeArrowheads="1"/>
              </p:cNvSpPr>
              <p:nvPr/>
            </p:nvSpPr>
            <p:spPr bwMode="auto">
              <a:xfrm>
                <a:off x="3000" y="2925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8" name="Rectangle 264"/>
              <p:cNvSpPr>
                <a:spLocks noChangeArrowheads="1"/>
              </p:cNvSpPr>
              <p:nvPr/>
            </p:nvSpPr>
            <p:spPr bwMode="auto">
              <a:xfrm>
                <a:off x="2979" y="2940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9" name="Rectangle 265"/>
              <p:cNvSpPr>
                <a:spLocks noChangeArrowheads="1"/>
              </p:cNvSpPr>
              <p:nvPr/>
            </p:nvSpPr>
            <p:spPr bwMode="auto">
              <a:xfrm>
                <a:off x="2982" y="2943"/>
                <a:ext cx="426" cy="12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70" name="Text Box 263"/>
              <p:cNvSpPr txBox="1">
                <a:spLocks noChangeArrowheads="1"/>
              </p:cNvSpPr>
              <p:nvPr/>
            </p:nvSpPr>
            <p:spPr bwMode="auto">
              <a:xfrm>
                <a:off x="2938" y="2928"/>
                <a:ext cx="513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>
                    <a:solidFill>
                      <a:srgbClr val="FFFFFF"/>
                    </a:solidFill>
                  </a:rPr>
                  <a:t>application</a:t>
                </a:r>
                <a:endParaRPr lang="en-US" sz="100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transport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network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data link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physical</a:t>
                </a: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1" name="Line 269"/>
              <p:cNvSpPr>
                <a:spLocks noChangeShapeType="1"/>
              </p:cNvSpPr>
              <p:nvPr/>
            </p:nvSpPr>
            <p:spPr bwMode="auto">
              <a:xfrm>
                <a:off x="2979" y="3156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72" name="Line 270"/>
              <p:cNvSpPr>
                <a:spLocks noChangeShapeType="1"/>
              </p:cNvSpPr>
              <p:nvPr/>
            </p:nvSpPr>
            <p:spPr bwMode="auto">
              <a:xfrm>
                <a:off x="2985" y="3243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73" name="Line 271"/>
              <p:cNvSpPr>
                <a:spLocks noChangeShapeType="1"/>
              </p:cNvSpPr>
              <p:nvPr/>
            </p:nvSpPr>
            <p:spPr bwMode="auto">
              <a:xfrm>
                <a:off x="2985" y="333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62" name="Group 273"/>
            <p:cNvGrpSpPr>
              <a:grpSpLocks/>
            </p:cNvGrpSpPr>
            <p:nvPr/>
          </p:nvGrpSpPr>
          <p:grpSpPr bwMode="auto">
            <a:xfrm>
              <a:off x="4828" y="2751"/>
              <a:ext cx="513" cy="541"/>
              <a:chOff x="2938" y="2925"/>
              <a:chExt cx="513" cy="541"/>
            </a:xfrm>
          </p:grpSpPr>
          <p:sp>
            <p:nvSpPr>
              <p:cNvPr id="1060" name="Rectangle 274"/>
              <p:cNvSpPr>
                <a:spLocks noChangeArrowheads="1"/>
              </p:cNvSpPr>
              <p:nvPr/>
            </p:nvSpPr>
            <p:spPr bwMode="auto">
              <a:xfrm>
                <a:off x="3000" y="2925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1" name="Rectangle 275"/>
              <p:cNvSpPr>
                <a:spLocks noChangeArrowheads="1"/>
              </p:cNvSpPr>
              <p:nvPr/>
            </p:nvSpPr>
            <p:spPr bwMode="auto">
              <a:xfrm>
                <a:off x="2979" y="2940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2" name="Rectangle 276"/>
              <p:cNvSpPr>
                <a:spLocks noChangeArrowheads="1"/>
              </p:cNvSpPr>
              <p:nvPr/>
            </p:nvSpPr>
            <p:spPr bwMode="auto">
              <a:xfrm>
                <a:off x="2982" y="2943"/>
                <a:ext cx="426" cy="12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3" name="Text Box 277"/>
              <p:cNvSpPr txBox="1">
                <a:spLocks noChangeArrowheads="1"/>
              </p:cNvSpPr>
              <p:nvPr/>
            </p:nvSpPr>
            <p:spPr bwMode="auto">
              <a:xfrm>
                <a:off x="2938" y="2928"/>
                <a:ext cx="513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>
                    <a:solidFill>
                      <a:srgbClr val="FFFFFF"/>
                    </a:solidFill>
                  </a:rPr>
                  <a:t>application</a:t>
                </a:r>
                <a:endParaRPr lang="en-US" sz="100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transport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network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data link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physical</a:t>
                </a: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4" name="Line 278"/>
              <p:cNvSpPr>
                <a:spLocks noChangeShapeType="1"/>
              </p:cNvSpPr>
              <p:nvPr/>
            </p:nvSpPr>
            <p:spPr bwMode="auto">
              <a:xfrm>
                <a:off x="2979" y="3156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5" name="Line 279"/>
              <p:cNvSpPr>
                <a:spLocks noChangeShapeType="1"/>
              </p:cNvSpPr>
              <p:nvPr/>
            </p:nvSpPr>
            <p:spPr bwMode="auto">
              <a:xfrm>
                <a:off x="2985" y="3243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6" name="Line 280"/>
              <p:cNvSpPr>
                <a:spLocks noChangeShapeType="1"/>
              </p:cNvSpPr>
              <p:nvPr/>
            </p:nvSpPr>
            <p:spPr bwMode="auto">
              <a:xfrm>
                <a:off x="2985" y="333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34149" name="Group 303"/>
          <p:cNvGrpSpPr>
            <a:grpSpLocks/>
          </p:cNvGrpSpPr>
          <p:nvPr/>
        </p:nvGrpSpPr>
        <p:grpSpPr bwMode="auto">
          <a:xfrm>
            <a:off x="5476875" y="1724025"/>
            <a:ext cx="2238375" cy="2743200"/>
            <a:chOff x="3450" y="1086"/>
            <a:chExt cx="1410" cy="1728"/>
          </a:xfrm>
        </p:grpSpPr>
        <p:sp>
          <p:nvSpPr>
            <p:cNvPr id="1054" name="Line 289"/>
            <p:cNvSpPr>
              <a:spLocks noChangeShapeType="1"/>
            </p:cNvSpPr>
            <p:nvPr/>
          </p:nvSpPr>
          <p:spPr bwMode="auto">
            <a:xfrm>
              <a:off x="3462" y="1086"/>
              <a:ext cx="1398" cy="17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158" name="Group 296"/>
            <p:cNvGrpSpPr>
              <a:grpSpLocks/>
            </p:cNvGrpSpPr>
            <p:nvPr/>
          </p:nvGrpSpPr>
          <p:grpSpPr bwMode="auto">
            <a:xfrm>
              <a:off x="3450" y="1481"/>
              <a:ext cx="688" cy="250"/>
              <a:chOff x="4032" y="2303"/>
              <a:chExt cx="688" cy="250"/>
            </a:xfrm>
          </p:grpSpPr>
          <p:sp>
            <p:nvSpPr>
              <p:cNvPr id="1056" name="Rectangle 295"/>
              <p:cNvSpPr>
                <a:spLocks noChangeArrowheads="1"/>
              </p:cNvSpPr>
              <p:nvPr/>
            </p:nvSpPr>
            <p:spPr bwMode="auto">
              <a:xfrm>
                <a:off x="4086" y="2358"/>
                <a:ext cx="594" cy="1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57" name="Text Box 294"/>
              <p:cNvSpPr txBox="1">
                <a:spLocks noChangeArrowheads="1"/>
              </p:cNvSpPr>
              <p:nvPr/>
            </p:nvSpPr>
            <p:spPr bwMode="auto">
              <a:xfrm>
                <a:off x="4032" y="2303"/>
                <a:ext cx="68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solidFill>
                      <a:srgbClr val="FF0000"/>
                    </a:solidFill>
                  </a:rPr>
                  <a:t>request</a:t>
                </a:r>
                <a:endParaRPr lang="en-US" sz="18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34150" name="Group 305"/>
          <p:cNvGrpSpPr>
            <a:grpSpLocks/>
          </p:cNvGrpSpPr>
          <p:nvPr/>
        </p:nvGrpSpPr>
        <p:grpSpPr bwMode="auto">
          <a:xfrm>
            <a:off x="5572125" y="1609725"/>
            <a:ext cx="2914650" cy="2743200"/>
            <a:chOff x="3510" y="1014"/>
            <a:chExt cx="1836" cy="1728"/>
          </a:xfrm>
        </p:grpSpPr>
        <p:sp>
          <p:nvSpPr>
            <p:cNvPr id="2" name="Line 297"/>
            <p:cNvSpPr>
              <a:spLocks noChangeShapeType="1"/>
            </p:cNvSpPr>
            <p:nvPr/>
          </p:nvSpPr>
          <p:spPr bwMode="auto">
            <a:xfrm>
              <a:off x="3510" y="1014"/>
              <a:ext cx="1440" cy="17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154" name="Group 298"/>
            <p:cNvGrpSpPr>
              <a:grpSpLocks/>
            </p:cNvGrpSpPr>
            <p:nvPr/>
          </p:nvGrpSpPr>
          <p:grpSpPr bwMode="auto">
            <a:xfrm>
              <a:off x="4752" y="2387"/>
              <a:ext cx="594" cy="250"/>
              <a:chOff x="4086" y="2303"/>
              <a:chExt cx="594" cy="250"/>
            </a:xfrm>
          </p:grpSpPr>
          <p:sp>
            <p:nvSpPr>
              <p:cNvPr id="1052" name="Rectangle 299"/>
              <p:cNvSpPr>
                <a:spLocks noChangeArrowheads="1"/>
              </p:cNvSpPr>
              <p:nvPr/>
            </p:nvSpPr>
            <p:spPr bwMode="auto">
              <a:xfrm>
                <a:off x="4086" y="2358"/>
                <a:ext cx="594" cy="1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53" name="Text Box 300"/>
              <p:cNvSpPr txBox="1">
                <a:spLocks noChangeArrowheads="1"/>
              </p:cNvSpPr>
              <p:nvPr/>
            </p:nvSpPr>
            <p:spPr bwMode="auto">
              <a:xfrm>
                <a:off x="4129" y="2303"/>
                <a:ext cx="49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2000">
                    <a:solidFill>
                      <a:srgbClr val="FF0000"/>
                    </a:solidFill>
                  </a:rPr>
                  <a:t>reply</a:t>
                </a:r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050" name="Rectangle 306"/>
          <p:cNvSpPr>
            <a:spLocks noChangeArrowheads="1"/>
          </p:cNvSpPr>
          <p:nvPr/>
        </p:nvSpPr>
        <p:spPr bwMode="auto">
          <a:xfrm>
            <a:off x="415925" y="2600325"/>
            <a:ext cx="4246563" cy="2586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Key questions to ask about </a:t>
            </a:r>
            <a:b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</a:b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a C-S application</a:t>
            </a:r>
          </a:p>
          <a:p>
            <a:pPr algn="l"/>
            <a:b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</a:b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- Is the application </a:t>
            </a:r>
            <a:r>
              <a:rPr lang="en-US" altLang="zh-CN" sz="1800" b="1">
                <a:solidFill>
                  <a:srgbClr val="FF0000"/>
                </a:solidFill>
                <a:latin typeface="Comic Sans MS" charset="0"/>
                <a:ea typeface="宋体" charset="-122"/>
              </a:rPr>
              <a:t>extensible</a:t>
            </a: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?</a:t>
            </a:r>
          </a:p>
          <a:p>
            <a:pPr algn="l"/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- Is the application </a:t>
            </a:r>
            <a:r>
              <a:rPr lang="en-US" altLang="zh-CN" sz="1800" b="1">
                <a:solidFill>
                  <a:srgbClr val="FF0000"/>
                </a:solidFill>
                <a:latin typeface="Comic Sans MS" charset="0"/>
                <a:ea typeface="宋体" charset="-122"/>
              </a:rPr>
              <a:t>scalable</a:t>
            </a: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?</a:t>
            </a:r>
          </a:p>
          <a:p>
            <a:pPr algn="l"/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- How does the application handle server failures (being </a:t>
            </a:r>
            <a:r>
              <a:rPr lang="en-US" altLang="zh-CN" sz="1800" b="1">
                <a:solidFill>
                  <a:srgbClr val="FF0000"/>
                </a:solidFill>
                <a:latin typeface="Comic Sans MS" charset="0"/>
                <a:ea typeface="宋体" charset="-122"/>
              </a:rPr>
              <a:t>robust</a:t>
            </a: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)? </a:t>
            </a:r>
          </a:p>
          <a:p>
            <a:pPr algn="l"/>
            <a:r>
              <a:rPr lang="en-US" altLang="x-none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- How does the application provide </a:t>
            </a:r>
            <a:r>
              <a:rPr lang="en-US" altLang="x-none" sz="1800" b="1">
                <a:solidFill>
                  <a:srgbClr val="FF0000"/>
                </a:solidFill>
                <a:latin typeface="Comic Sans MS" charset="0"/>
                <a:ea typeface="宋体" charset="-122"/>
              </a:rPr>
              <a:t>security</a:t>
            </a:r>
            <a:r>
              <a:rPr lang="en-US" altLang="x-none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?</a:t>
            </a:r>
            <a:endParaRPr lang="en-US" altLang="x-none" sz="1800" b="1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34152" name="Rectangle 2"/>
          <p:cNvSpPr>
            <a:spLocks noChangeArrowheads="1"/>
          </p:cNvSpPr>
          <p:nvPr/>
        </p:nvSpPr>
        <p:spPr bwMode="auto">
          <a:xfrm>
            <a:off x="438150" y="5484813"/>
            <a:ext cx="457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>
                <a:latin typeface="Comic Sans MS" charset="0"/>
              </a:rPr>
              <a:t>What are some interesting design features of the FTP protocol?</a:t>
            </a:r>
          </a:p>
        </p:txBody>
      </p:sp>
    </p:spTree>
    <p:extLst>
      <p:ext uri="{BB962C8B-B14F-4D97-AF65-F5344CB8AC3E}">
        <p14:creationId xmlns:p14="http://schemas.microsoft.com/office/powerpoint/2010/main" val="3893900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Outline	</a:t>
            </a:r>
          </a:p>
        </p:txBody>
      </p:sp>
      <p:sp>
        <p:nvSpPr>
          <p:cNvPr id="1136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Admin</a:t>
            </a:r>
            <a:r>
              <a:rPr lang="en-US" altLang="zh-CN" dirty="0">
                <a:ea typeface="ＭＳ Ｐゴシック" charset="-128"/>
              </a:rPr>
              <a:t>.</a:t>
            </a:r>
            <a:r>
              <a:rPr lang="en-US" altLang="x-none" dirty="0">
                <a:ea typeface="ＭＳ Ｐゴシック" charset="-128"/>
              </a:rPr>
              <a:t> and recap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 programming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UDP sockets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TCP sockets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applications (continue)</a:t>
            </a:r>
          </a:p>
          <a:p>
            <a:pPr lvl="1"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x-none" dirty="0">
                <a:ea typeface="ＭＳ Ｐゴシック" charset="-128"/>
              </a:rPr>
              <a:t>File transfer (FTP) and extension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zh-CN" i="1" dirty="0">
                <a:solidFill>
                  <a:srgbClr val="C00000"/>
                </a:solidFill>
                <a:ea typeface="ＭＳ Ｐゴシック" charset="-128"/>
              </a:rPr>
              <a:t>HTTP</a:t>
            </a:r>
            <a:endParaRPr lang="en-US" altLang="x-none" i="1" dirty="0">
              <a:solidFill>
                <a:srgbClr val="C00000"/>
              </a:solidFill>
              <a:ea typeface="ＭＳ Ｐゴシック" charset="-128"/>
            </a:endParaRP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3E0666C-05F9-0848-AD26-796CF51578D7}" type="slidenum">
              <a:rPr lang="en-US" altLang="x-none" sz="1400">
                <a:solidFill>
                  <a:srgbClr val="000000"/>
                </a:solidFill>
              </a:rPr>
              <a:pPr/>
              <a:t>41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167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7A06AE9-4F27-0B4C-B125-486C92D2C0B0}" type="slidenum">
              <a:rPr lang="en-US" altLang="x-none" sz="1400">
                <a:solidFill>
                  <a:srgbClr val="000000"/>
                </a:solidFill>
              </a:rPr>
              <a:pPr/>
              <a:t>42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From Opaque Files to Web Pages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4264025" cy="4886325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  <a:defRPr/>
            </a:pPr>
            <a:r>
              <a:rPr lang="en-US" dirty="0"/>
              <a:t>Web page: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/>
              <a:t>authored in HTML</a:t>
            </a:r>
            <a:endParaRPr lang="en-US" altLang="ja-JP" dirty="0"/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/>
              <a:t>addressed by a URL</a:t>
            </a:r>
          </a:p>
          <a:p>
            <a:pPr lvl="2">
              <a:lnSpc>
                <a:spcPct val="90000"/>
              </a:lnSpc>
              <a:defRPr/>
            </a:pPr>
            <a:r>
              <a:rPr lang="en-US" sz="1800" dirty="0"/>
              <a:t>URL has two components: </a:t>
            </a:r>
          </a:p>
          <a:p>
            <a:pPr lvl="3">
              <a:lnSpc>
                <a:spcPct val="90000"/>
              </a:lnSpc>
              <a:defRPr/>
            </a:pPr>
            <a:r>
              <a:rPr lang="en-US" sz="1600" dirty="0">
                <a:latin typeface="Comic Sans MS" charset="0"/>
              </a:rPr>
              <a:t>host name, port number and </a:t>
            </a:r>
          </a:p>
          <a:p>
            <a:pPr lvl="3">
              <a:lnSpc>
                <a:spcPct val="90000"/>
              </a:lnSpc>
              <a:defRPr/>
            </a:pPr>
            <a:r>
              <a:rPr lang="en-US" sz="1600" dirty="0">
                <a:latin typeface="Comic Sans MS" charset="0"/>
              </a:rPr>
              <a:t>path name</a:t>
            </a:r>
            <a:endParaRPr lang="en-US" sz="2800" dirty="0">
              <a:latin typeface="Comic Sans MS" charset="0"/>
            </a:endParaRPr>
          </a:p>
          <a:p>
            <a:pPr marL="0" indent="0">
              <a:lnSpc>
                <a:spcPct val="90000"/>
              </a:lnSpc>
              <a:buFont typeface="ZapfDingbats" charset="0"/>
              <a:buNone/>
              <a:defRPr/>
            </a:pPr>
            <a:endParaRPr lang="en-US" dirty="0"/>
          </a:p>
          <a:p>
            <a:pPr>
              <a:lnSpc>
                <a:spcPct val="90000"/>
              </a:lnSpc>
              <a:buFont typeface="Wingdings" pitchFamily="2" charset="2"/>
              <a:buChar char="q"/>
              <a:defRPr/>
            </a:pPr>
            <a:r>
              <a:rPr lang="en-US" dirty="0"/>
              <a:t>Most Web pages consist of: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/>
              <a:t>base HTML page, and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/>
              <a:t>several referenced objects</a:t>
            </a:r>
          </a:p>
          <a:p>
            <a:pPr lvl="2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endParaRPr lang="en-US" dirty="0"/>
          </a:p>
          <a:p>
            <a:pPr>
              <a:lnSpc>
                <a:spcPct val="90000"/>
              </a:lnSpc>
              <a:defRPr/>
            </a:pPr>
            <a:endParaRPr lang="en-US" dirty="0"/>
          </a:p>
        </p:txBody>
      </p:sp>
      <p:sp>
        <p:nvSpPr>
          <p:cNvPr id="37892" name="Text Box 5"/>
          <p:cNvSpPr txBox="1">
            <a:spLocks noChangeArrowheads="1"/>
          </p:cNvSpPr>
          <p:nvPr/>
        </p:nvSpPr>
        <p:spPr bwMode="auto">
          <a:xfrm>
            <a:off x="390525" y="3908425"/>
            <a:ext cx="43813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600" b="1" dirty="0">
                <a:solidFill>
                  <a:srgbClr val="33CCCC"/>
                </a:solidFill>
                <a:latin typeface="Courier New" charset="0"/>
              </a:rPr>
              <a:t>http</a:t>
            </a:r>
            <a:r>
              <a:rPr lang="en-US" altLang="x-none" sz="1600" b="1" dirty="0">
                <a:solidFill>
                  <a:srgbClr val="FF0000"/>
                </a:solidFill>
                <a:latin typeface="Courier New" charset="0"/>
              </a:rPr>
              <a:t>://qiaoxiang.me:</a:t>
            </a:r>
            <a:r>
              <a:rPr lang="en-US" altLang="x-none" sz="1600" b="1" dirty="0">
                <a:solidFill>
                  <a:srgbClr val="00CC99"/>
                </a:solidFill>
                <a:latin typeface="Courier New" charset="0"/>
              </a:rPr>
              <a:t>80</a:t>
            </a:r>
            <a:r>
              <a:rPr lang="en-US" altLang="x-none" sz="1600" b="1" dirty="0">
                <a:solidFill>
                  <a:srgbClr val="3333CC"/>
                </a:solidFill>
                <a:latin typeface="Courier New" charset="0"/>
              </a:rPr>
              <a:t>/</a:t>
            </a:r>
            <a:r>
              <a:rPr lang="en-US" altLang="x-none" sz="1600" b="1" dirty="0" err="1">
                <a:solidFill>
                  <a:srgbClr val="3333CC"/>
                </a:solidFill>
                <a:latin typeface="Courier New" charset="0"/>
              </a:rPr>
              <a:t>index.html</a:t>
            </a:r>
            <a:endParaRPr lang="en-US" altLang="x-none" sz="1400" dirty="0">
              <a:solidFill>
                <a:srgbClr val="000000"/>
              </a:solidFill>
              <a:latin typeface="Comic Sans MS" charset="0"/>
            </a:endParaRPr>
          </a:p>
        </p:txBody>
      </p:sp>
      <p:graphicFrame>
        <p:nvGraphicFramePr>
          <p:cNvPr id="37893" name="Object 6"/>
          <p:cNvGraphicFramePr>
            <a:graphicFrameLocks noChangeAspect="1"/>
          </p:cNvGraphicFramePr>
          <p:nvPr/>
        </p:nvGraphicFramePr>
        <p:xfrm>
          <a:off x="4924425" y="1860550"/>
          <a:ext cx="7524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40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4425" y="1860550"/>
                        <a:ext cx="752475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4" name="Text Box 7"/>
          <p:cNvSpPr txBox="1">
            <a:spLocks noChangeArrowheads="1"/>
          </p:cNvSpPr>
          <p:nvPr/>
        </p:nvSpPr>
        <p:spPr bwMode="auto">
          <a:xfrm>
            <a:off x="4705350" y="2455863"/>
            <a:ext cx="12985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User agent:</a:t>
            </a:r>
            <a:br>
              <a:rPr lang="en-US" altLang="x-none" sz="16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Explorer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aphicFrame>
        <p:nvGraphicFramePr>
          <p:cNvPr id="37895" name="Object 8"/>
          <p:cNvGraphicFramePr>
            <a:graphicFrameLocks noChangeAspect="1"/>
          </p:cNvGraphicFramePr>
          <p:nvPr/>
        </p:nvGraphicFramePr>
        <p:xfrm>
          <a:off x="5019675" y="4556125"/>
          <a:ext cx="7524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41" name="Clip" r:id="rId6" imgW="1307079" imgH="1083682" progId="MS_ClipArt_Gallery.2">
                  <p:embed/>
                </p:oleObj>
              </mc:Choice>
              <mc:Fallback>
                <p:oleObj name="Clip" r:id="rId6" imgW="1307079" imgH="1083682" progId="MS_ClipArt_Gallery.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9675" y="4556125"/>
                        <a:ext cx="752475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6" name="Text Box 9"/>
          <p:cNvSpPr txBox="1">
            <a:spLocks noChangeArrowheads="1"/>
          </p:cNvSpPr>
          <p:nvPr/>
        </p:nvSpPr>
        <p:spPr bwMode="auto">
          <a:xfrm>
            <a:off x="7491413" y="3836988"/>
            <a:ext cx="1382712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Server 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running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Apache Web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37897" name="Group 10"/>
          <p:cNvGrpSpPr>
            <a:grpSpLocks/>
          </p:cNvGrpSpPr>
          <p:nvPr/>
        </p:nvGrpSpPr>
        <p:grpSpPr bwMode="auto">
          <a:xfrm>
            <a:off x="7910513" y="2725738"/>
            <a:ext cx="504825" cy="1071562"/>
            <a:chOff x="4180" y="783"/>
            <a:chExt cx="150" cy="307"/>
          </a:xfrm>
        </p:grpSpPr>
        <p:sp>
          <p:nvSpPr>
            <p:cNvPr id="37908" name="AutoShape 11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37909" name="Rectangle 12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37910" name="Rectangle 13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37911" name="AutoShape 14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37912" name="Line 15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3" name="Line 16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4" name="Rectangle 17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37915" name="Rectangle 18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37898" name="Line 19"/>
          <p:cNvSpPr>
            <a:spLocks noChangeShapeType="1"/>
          </p:cNvSpPr>
          <p:nvPr/>
        </p:nvSpPr>
        <p:spPr bwMode="auto">
          <a:xfrm>
            <a:off x="5743575" y="2133600"/>
            <a:ext cx="2085975" cy="9620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9" name="Line 20"/>
          <p:cNvSpPr>
            <a:spLocks noChangeShapeType="1"/>
          </p:cNvSpPr>
          <p:nvPr/>
        </p:nvSpPr>
        <p:spPr bwMode="auto">
          <a:xfrm flipH="1" flipV="1">
            <a:off x="5800725" y="2333625"/>
            <a:ext cx="1971675" cy="904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0" name="Line 21"/>
          <p:cNvSpPr>
            <a:spLocks noChangeShapeType="1"/>
          </p:cNvSpPr>
          <p:nvPr/>
        </p:nvSpPr>
        <p:spPr bwMode="auto">
          <a:xfrm flipV="1">
            <a:off x="5734050" y="3505200"/>
            <a:ext cx="2047875" cy="10953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1" name="Line 22"/>
          <p:cNvSpPr>
            <a:spLocks noChangeShapeType="1"/>
          </p:cNvSpPr>
          <p:nvPr/>
        </p:nvSpPr>
        <p:spPr bwMode="auto">
          <a:xfrm flipH="1">
            <a:off x="5810250" y="3629025"/>
            <a:ext cx="2047875" cy="11334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2" name="Text Box 23"/>
          <p:cNvSpPr txBox="1">
            <a:spLocks noChangeArrowheads="1"/>
          </p:cNvSpPr>
          <p:nvPr/>
        </p:nvSpPr>
        <p:spPr bwMode="auto">
          <a:xfrm>
            <a:off x="4933950" y="5218113"/>
            <a:ext cx="13001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User agent: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Firefox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37903" name="Text Box 24"/>
          <p:cNvSpPr txBox="1">
            <a:spLocks noChangeArrowheads="1"/>
          </p:cNvSpPr>
          <p:nvPr/>
        </p:nvSpPr>
        <p:spPr bwMode="auto">
          <a:xfrm rot="1422049">
            <a:off x="6156325" y="2293938"/>
            <a:ext cx="1387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http request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37904" name="Text Box 25"/>
          <p:cNvSpPr txBox="1">
            <a:spLocks noChangeArrowheads="1"/>
          </p:cNvSpPr>
          <p:nvPr/>
        </p:nvSpPr>
        <p:spPr bwMode="auto">
          <a:xfrm rot="-1692639">
            <a:off x="5946775" y="3789363"/>
            <a:ext cx="1387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http request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37905" name="Text Box 26"/>
          <p:cNvSpPr txBox="1">
            <a:spLocks noChangeArrowheads="1"/>
          </p:cNvSpPr>
          <p:nvPr/>
        </p:nvSpPr>
        <p:spPr bwMode="auto">
          <a:xfrm rot="1411598">
            <a:off x="5969000" y="2741613"/>
            <a:ext cx="1498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http response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37906" name="Text Box 28"/>
          <p:cNvSpPr txBox="1">
            <a:spLocks noChangeArrowheads="1"/>
          </p:cNvSpPr>
          <p:nvPr/>
        </p:nvSpPr>
        <p:spPr bwMode="auto">
          <a:xfrm rot="-1737783">
            <a:off x="6149975" y="4122738"/>
            <a:ext cx="1498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http response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37907" name="Rectangle 2"/>
          <p:cNvSpPr>
            <a:spLocks noChangeArrowheads="1"/>
          </p:cNvSpPr>
          <p:nvPr/>
        </p:nvSpPr>
        <p:spPr bwMode="auto">
          <a:xfrm>
            <a:off x="4406900" y="5826125"/>
            <a:ext cx="45720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x-none" sz="1800">
                <a:latin typeface="Comic Sans MS" charset="0"/>
              </a:rPr>
              <a:t>The Web pages are requested through HTTP: hypertext transfer protocol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84CF6BC-D129-EF41-AB2D-3FF94D27A87D}" type="slidenum">
              <a:rPr lang="en-US" altLang="x-none" sz="1400">
                <a:solidFill>
                  <a:srgbClr val="000000"/>
                </a:solidFill>
              </a:rPr>
              <a:pPr/>
              <a:t>43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374650"/>
            <a:ext cx="8259762" cy="838200"/>
          </a:xfrm>
        </p:spPr>
        <p:txBody>
          <a:bodyPr/>
          <a:lstStyle/>
          <a:p>
            <a:r>
              <a:rPr lang="en-US" altLang="zh-CN" sz="3600">
                <a:ea typeface="宋体" charset="-122"/>
              </a:rPr>
              <a:t>HTTP is Still Evolving</a:t>
            </a:r>
            <a:endParaRPr lang="en-US" altLang="x-none" sz="3600">
              <a:ea typeface="宋体" charset="-122"/>
            </a:endParaRPr>
          </a:p>
        </p:txBody>
      </p:sp>
      <p:pic>
        <p:nvPicPr>
          <p:cNvPr id="3993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3813175"/>
            <a:ext cx="801370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Rectangle 2"/>
          <p:cNvSpPr>
            <a:spLocks noChangeArrowheads="1"/>
          </p:cNvSpPr>
          <p:nvPr/>
        </p:nvSpPr>
        <p:spPr bwMode="auto">
          <a:xfrm rot="-2700000">
            <a:off x="3155950" y="3255963"/>
            <a:ext cx="120332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x-none" sz="1800">
                <a:latin typeface="Comic Sans MS" charset="0"/>
              </a:rPr>
              <a:t>RFC 1945</a:t>
            </a:r>
          </a:p>
        </p:txBody>
      </p:sp>
      <p:sp>
        <p:nvSpPr>
          <p:cNvPr id="39941" name="Rectangle 3"/>
          <p:cNvSpPr>
            <a:spLocks noChangeArrowheads="1"/>
          </p:cNvSpPr>
          <p:nvPr/>
        </p:nvSpPr>
        <p:spPr bwMode="auto">
          <a:xfrm rot="-2700000">
            <a:off x="3978275" y="3230563"/>
            <a:ext cx="1241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latin typeface="Comic Sans MS" charset="0"/>
              </a:rPr>
              <a:t>RFC 2068</a:t>
            </a:r>
            <a:endParaRPr lang="en-US" altLang="x-none" sz="1800"/>
          </a:p>
        </p:txBody>
      </p:sp>
      <p:sp>
        <p:nvSpPr>
          <p:cNvPr id="39942" name="Rectangle 4"/>
          <p:cNvSpPr>
            <a:spLocks noChangeArrowheads="1"/>
          </p:cNvSpPr>
          <p:nvPr/>
        </p:nvSpPr>
        <p:spPr bwMode="auto">
          <a:xfrm rot="-2700000">
            <a:off x="7567613" y="3322638"/>
            <a:ext cx="1241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latin typeface="Comic Sans MS" charset="0"/>
              </a:rPr>
              <a:t>RFC </a:t>
            </a:r>
            <a:r>
              <a:rPr lang="en-US" altLang="x-none" sz="1800">
                <a:solidFill>
                  <a:srgbClr val="000000"/>
                </a:solidFill>
                <a:latin typeface="Comic Sans MS" charset="0"/>
              </a:rPr>
              <a:t>7540</a:t>
            </a:r>
            <a:endParaRPr lang="en-US" altLang="x-none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EE66103-8595-B74E-BC0F-2985637BCD2C}" type="slidenum">
              <a:rPr lang="en-US" altLang="x-none" sz="1400">
                <a:solidFill>
                  <a:srgbClr val="000000"/>
                </a:solidFill>
              </a:rPr>
              <a:pPr/>
              <a:t>44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41986" name="Rectangle 9"/>
          <p:cNvSpPr>
            <a:spLocks noChangeArrowheads="1"/>
          </p:cNvSpPr>
          <p:nvPr/>
        </p:nvSpPr>
        <p:spPr bwMode="auto">
          <a:xfrm>
            <a:off x="7667625" y="3238500"/>
            <a:ext cx="828675" cy="2952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HTTP </a:t>
            </a:r>
            <a:r>
              <a:rPr lang="en-US" altLang="zh-CN" sz="3600">
                <a:ea typeface="宋体" charset="-122"/>
              </a:rPr>
              <a:t>1.0</a:t>
            </a:r>
            <a:r>
              <a:rPr lang="en-US" altLang="x-none" sz="3600">
                <a:ea typeface="ＭＳ Ｐゴシック" charset="-128"/>
              </a:rPr>
              <a:t> Message Flow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7773988" cy="4648200"/>
          </a:xfrm>
        </p:spPr>
        <p:txBody>
          <a:bodyPr/>
          <a:lstStyle/>
          <a:p>
            <a:pPr>
              <a:lnSpc>
                <a:spcPct val="90000"/>
              </a:lnSpc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zh-CN" sz="2400" dirty="0">
                <a:solidFill>
                  <a:srgbClr val="000000"/>
                </a:solidFill>
                <a:ea typeface="宋体" charset="-122"/>
              </a:rPr>
              <a:t>S</a:t>
            </a:r>
            <a:r>
              <a:rPr lang="en-US" altLang="x-none" sz="2400" dirty="0">
                <a:solidFill>
                  <a:srgbClr val="000000"/>
                </a:solidFill>
                <a:ea typeface="ＭＳ Ｐゴシック" charset="-128"/>
              </a:rPr>
              <a:t>erver waits for requests from clients</a:t>
            </a:r>
          </a:p>
          <a:p>
            <a:pPr>
              <a:lnSpc>
                <a:spcPct val="90000"/>
              </a:lnSpc>
              <a:buClr>
                <a:srgbClr val="3333CC"/>
              </a:buClr>
              <a:buFont typeface="Wingdings" pitchFamily="2" charset="2"/>
              <a:buChar char="q"/>
            </a:pPr>
            <a:endParaRPr lang="en-US" altLang="zh-CN" sz="2400" dirty="0">
              <a:ea typeface="宋体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dirty="0">
                <a:ea typeface="宋体" charset="-122"/>
              </a:rPr>
              <a:t>C</a:t>
            </a:r>
            <a:r>
              <a:rPr lang="en-US" altLang="x-none" sz="2400" dirty="0">
                <a:ea typeface="ＭＳ Ｐゴシック" charset="-128"/>
              </a:rPr>
              <a:t>lient initiates TCP connection (creates socket) to server, port 80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dirty="0">
                <a:solidFill>
                  <a:schemeClr val="accent2"/>
                </a:solidFill>
                <a:ea typeface="宋体" charset="-122"/>
              </a:rPr>
              <a:t>Client sends request for a document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x-none" sz="2400" dirty="0">
                <a:solidFill>
                  <a:schemeClr val="accent2"/>
                </a:solidFill>
                <a:ea typeface="ＭＳ Ｐゴシック" charset="-128"/>
              </a:rPr>
              <a:t>Web server </a:t>
            </a:r>
            <a:r>
              <a:rPr lang="en-US" altLang="zh-CN" sz="2400" dirty="0">
                <a:solidFill>
                  <a:schemeClr val="accent2"/>
                </a:solidFill>
                <a:ea typeface="宋体" charset="-122"/>
              </a:rPr>
              <a:t>sends back the document</a:t>
            </a:r>
            <a:endParaRPr lang="en-US" altLang="x-none" sz="2400" dirty="0">
              <a:solidFill>
                <a:schemeClr val="accent2"/>
              </a:solidFill>
              <a:ea typeface="ＭＳ Ｐゴシック" charset="-128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x-none" sz="2400" dirty="0">
                <a:ea typeface="ＭＳ Ｐゴシック" charset="-128"/>
              </a:rPr>
              <a:t>TCP connection closed</a:t>
            </a:r>
            <a:endParaRPr lang="en-US" altLang="zh-CN" sz="2400" dirty="0">
              <a:ea typeface="宋体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endParaRPr lang="en-US" altLang="zh-CN" sz="2400" dirty="0">
              <a:ea typeface="宋体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dirty="0">
                <a:ea typeface="宋体" charset="-122"/>
              </a:rPr>
              <a:t>Client parses the document to find embedded  objects (images)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repeat above for each image</a:t>
            </a:r>
            <a:endParaRPr lang="en-US" altLang="x-none" dirty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A80B967-A274-E641-B0E8-FB771C5F3F6E}" type="slidenum">
              <a:rPr lang="en-US" altLang="x-none" sz="1200">
                <a:solidFill>
                  <a:srgbClr val="000000"/>
                </a:solidFill>
              </a:rPr>
              <a:pPr/>
              <a:t>45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44034" name="Line 11"/>
          <p:cNvSpPr>
            <a:spLocks noChangeShapeType="1"/>
          </p:cNvSpPr>
          <p:nvPr/>
        </p:nvSpPr>
        <p:spPr bwMode="auto">
          <a:xfrm>
            <a:off x="476250" y="2338388"/>
            <a:ext cx="0" cy="4495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5" name="Rectangle 13"/>
          <p:cNvSpPr>
            <a:spLocks noChangeArrowheads="1"/>
          </p:cNvSpPr>
          <p:nvPr/>
        </p:nvSpPr>
        <p:spPr bwMode="auto">
          <a:xfrm>
            <a:off x="238125" y="6262688"/>
            <a:ext cx="65722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2000">
              <a:solidFill>
                <a:srgbClr val="000000"/>
              </a:solidFill>
            </a:endParaRPr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257175"/>
            <a:ext cx="8148638" cy="866775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HTTP </a:t>
            </a:r>
            <a:r>
              <a:rPr lang="en-US" altLang="zh-CN" sz="3200">
                <a:ea typeface="宋体" charset="-122"/>
              </a:rPr>
              <a:t>1.0 Message Flow (</a:t>
            </a:r>
            <a:r>
              <a:rPr lang="en-US" altLang="zh-CN" sz="2800">
                <a:ea typeface="宋体" charset="-122"/>
              </a:rPr>
              <a:t>more detail</a:t>
            </a:r>
            <a:r>
              <a:rPr lang="en-US" altLang="zh-CN" sz="3200">
                <a:ea typeface="宋体" charset="-122"/>
              </a:rPr>
              <a:t>)</a:t>
            </a:r>
            <a:endParaRPr lang="en-US" altLang="x-none" sz="3200">
              <a:ea typeface="ＭＳ Ｐゴシック" charset="-128"/>
            </a:endParaRP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3875" y="1487488"/>
            <a:ext cx="8343900" cy="466725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altLang="x-none" sz="2000" dirty="0">
                <a:ea typeface="ＭＳ Ｐゴシック" charset="-128"/>
              </a:rPr>
              <a:t>Suppose user enters URL </a:t>
            </a:r>
            <a:br>
              <a:rPr lang="en-US" altLang="x-none" sz="2000" dirty="0">
                <a:ea typeface="ＭＳ Ｐゴシック" charset="-128"/>
              </a:rPr>
            </a:br>
            <a:r>
              <a:rPr lang="en-US" altLang="zh-CN" sz="1800" dirty="0" err="1">
                <a:latin typeface="Arial" charset="0"/>
                <a:ea typeface="ＭＳ Ｐゴシック" charset="-128"/>
              </a:rPr>
              <a:t>qiaoxiang.me</a:t>
            </a:r>
            <a:r>
              <a:rPr lang="en-US" altLang="x-none" sz="1800" dirty="0">
                <a:latin typeface="Arial" charset="0"/>
                <a:ea typeface="ＭＳ Ｐゴシック" charset="-128"/>
              </a:rPr>
              <a:t>/</a:t>
            </a:r>
            <a:r>
              <a:rPr lang="en-US" altLang="x-none" sz="1800" dirty="0" err="1">
                <a:latin typeface="Arial" charset="0"/>
                <a:ea typeface="ＭＳ Ｐゴシック" charset="-128"/>
              </a:rPr>
              <a:t>index.html</a:t>
            </a:r>
            <a:endParaRPr lang="en-US" altLang="x-none" sz="2000" dirty="0">
              <a:ea typeface="ＭＳ Ｐゴシック" charset="-128"/>
            </a:endParaRPr>
          </a:p>
        </p:txBody>
      </p:sp>
      <p:sp>
        <p:nvSpPr>
          <p:cNvPr id="4403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57225" y="2185988"/>
            <a:ext cx="3810000" cy="1905000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altLang="x-none" sz="2000" dirty="0">
                <a:solidFill>
                  <a:srgbClr val="FF0000"/>
                </a:solidFill>
                <a:ea typeface="ＭＳ Ｐゴシック" charset="-128"/>
              </a:rPr>
              <a:t>1a</a:t>
            </a:r>
            <a:r>
              <a:rPr lang="en-US" altLang="x-none" sz="1800" dirty="0">
                <a:solidFill>
                  <a:srgbClr val="FF0000"/>
                </a:solidFill>
                <a:ea typeface="ＭＳ Ｐゴシック" charset="-128"/>
              </a:rPr>
              <a:t>.</a:t>
            </a:r>
            <a:r>
              <a:rPr lang="en-US" altLang="x-none" sz="1800" dirty="0">
                <a:ea typeface="ＭＳ Ｐゴシック" charset="-128"/>
              </a:rPr>
              <a:t> http client initiates TCP connection to http server (process) at </a:t>
            </a:r>
            <a:r>
              <a:rPr lang="en-US" altLang="zh-CN" sz="1800" dirty="0" err="1">
                <a:latin typeface="Arial" charset="0"/>
                <a:ea typeface="ＭＳ Ｐゴシック" charset="-128"/>
              </a:rPr>
              <a:t>qiaoxiang.me</a:t>
            </a:r>
            <a:r>
              <a:rPr lang="en-US" altLang="x-none" sz="1800" dirty="0">
                <a:latin typeface="Arial" charset="0"/>
                <a:ea typeface="ＭＳ Ｐゴシック" charset="-128"/>
              </a:rPr>
              <a:t>.</a:t>
            </a:r>
            <a:r>
              <a:rPr lang="en-US" altLang="x-none" sz="1800" dirty="0">
                <a:ea typeface="ＭＳ Ｐゴシック" charset="-128"/>
              </a:rPr>
              <a:t> Port 80 is default for http server.</a:t>
            </a:r>
            <a:endParaRPr lang="en-US" altLang="x-none" sz="2000" dirty="0">
              <a:ea typeface="ＭＳ Ｐゴシック" charset="-128"/>
            </a:endParaRPr>
          </a:p>
        </p:txBody>
      </p:sp>
      <p:sp>
        <p:nvSpPr>
          <p:cNvPr id="44039" name="Rectangle 5"/>
          <p:cNvSpPr>
            <a:spLocks noChangeArrowheads="1"/>
          </p:cNvSpPr>
          <p:nvPr/>
        </p:nvSpPr>
        <p:spPr bwMode="auto">
          <a:xfrm>
            <a:off x="704850" y="3856038"/>
            <a:ext cx="38100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 dirty="0">
                <a:solidFill>
                  <a:srgbClr val="FF0000"/>
                </a:solidFill>
              </a:rPr>
              <a:t>2.</a:t>
            </a:r>
            <a:r>
              <a:rPr lang="en-US" altLang="x-none" sz="2000" dirty="0">
                <a:solidFill>
                  <a:srgbClr val="000000"/>
                </a:solidFill>
              </a:rPr>
              <a:t> </a:t>
            </a:r>
            <a:r>
              <a:rPr lang="en-US" altLang="x-none" dirty="0">
                <a:solidFill>
                  <a:srgbClr val="000000"/>
                </a:solidFill>
              </a:rPr>
              <a:t>http client sends http </a:t>
            </a:r>
            <a:r>
              <a:rPr lang="en-US" altLang="x-none" i="1" dirty="0">
                <a:solidFill>
                  <a:srgbClr val="3333CC"/>
                </a:solidFill>
              </a:rPr>
              <a:t>request message</a:t>
            </a:r>
            <a:r>
              <a:rPr lang="en-US" altLang="x-none" dirty="0">
                <a:solidFill>
                  <a:srgbClr val="000000"/>
                </a:solidFill>
              </a:rPr>
              <a:t> (containing URL) into TCP connection socket</a:t>
            </a:r>
          </a:p>
        </p:txBody>
      </p:sp>
      <p:sp>
        <p:nvSpPr>
          <p:cNvPr id="44040" name="Rectangle 6"/>
          <p:cNvSpPr>
            <a:spLocks noChangeArrowheads="1"/>
          </p:cNvSpPr>
          <p:nvPr/>
        </p:nvSpPr>
        <p:spPr bwMode="auto">
          <a:xfrm>
            <a:off x="4781550" y="3067050"/>
            <a:ext cx="3810000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FF0000"/>
                </a:solidFill>
              </a:rPr>
              <a:t>1b.</a:t>
            </a:r>
            <a:r>
              <a:rPr lang="en-US" altLang="x-none" sz="2000">
                <a:solidFill>
                  <a:srgbClr val="000000"/>
                </a:solidFill>
              </a:rPr>
              <a:t> </a:t>
            </a:r>
            <a:r>
              <a:rPr lang="en-US" altLang="zh-CN">
                <a:solidFill>
                  <a:srgbClr val="000000"/>
                </a:solidFill>
                <a:ea typeface="宋体" charset="-122"/>
              </a:rPr>
              <a:t>server</a:t>
            </a:r>
            <a:r>
              <a:rPr lang="en-US" altLang="x-none">
                <a:solidFill>
                  <a:srgbClr val="000000"/>
                </a:solidFill>
              </a:rPr>
              <a:t>  </a:t>
            </a:r>
            <a:r>
              <a:rPr lang="ja-JP" altLang="en-US">
                <a:solidFill>
                  <a:srgbClr val="000000"/>
                </a:solidFill>
              </a:rPr>
              <a:t>“</a:t>
            </a:r>
            <a:r>
              <a:rPr lang="en-US" altLang="ja-JP">
                <a:solidFill>
                  <a:srgbClr val="000000"/>
                </a:solidFill>
              </a:rPr>
              <a:t>accepts</a:t>
            </a:r>
            <a:r>
              <a:rPr lang="ja-JP" altLang="en-US">
                <a:solidFill>
                  <a:srgbClr val="000000"/>
                </a:solidFill>
              </a:rPr>
              <a:t>”</a:t>
            </a:r>
            <a:r>
              <a:rPr lang="en-US" altLang="ja-JP">
                <a:solidFill>
                  <a:srgbClr val="000000"/>
                </a:solidFill>
              </a:rPr>
              <a:t> connection, </a:t>
            </a:r>
            <a:r>
              <a:rPr lang="en-US" altLang="zh-CN">
                <a:solidFill>
                  <a:srgbClr val="000000"/>
                </a:solidFill>
                <a:ea typeface="宋体" charset="-122"/>
              </a:rPr>
              <a:t>ack.</a:t>
            </a:r>
            <a:r>
              <a:rPr lang="en-US" altLang="ja-JP">
                <a:solidFill>
                  <a:srgbClr val="000000"/>
                </a:solidFill>
              </a:rPr>
              <a:t> client</a:t>
            </a:r>
            <a:endParaRPr lang="en-US" altLang="x-none" sz="2000">
              <a:solidFill>
                <a:srgbClr val="000000"/>
              </a:solidFill>
            </a:endParaRPr>
          </a:p>
        </p:txBody>
      </p:sp>
      <p:sp>
        <p:nvSpPr>
          <p:cNvPr id="44041" name="Rectangle 7"/>
          <p:cNvSpPr>
            <a:spLocks noChangeArrowheads="1"/>
          </p:cNvSpPr>
          <p:nvPr/>
        </p:nvSpPr>
        <p:spPr bwMode="auto">
          <a:xfrm>
            <a:off x="4724400" y="4257675"/>
            <a:ext cx="4419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 dirty="0">
                <a:solidFill>
                  <a:srgbClr val="FF0000"/>
                </a:solidFill>
              </a:rPr>
              <a:t>3.</a:t>
            </a:r>
            <a:r>
              <a:rPr lang="en-US" altLang="x-none" sz="2000" dirty="0">
                <a:solidFill>
                  <a:srgbClr val="000000"/>
                </a:solidFill>
              </a:rPr>
              <a:t> </a:t>
            </a:r>
            <a:r>
              <a:rPr lang="en-US" altLang="x-none" dirty="0">
                <a:solidFill>
                  <a:srgbClr val="000000"/>
                </a:solidFill>
              </a:rPr>
              <a:t>http server receives request message, forms </a:t>
            </a:r>
            <a:r>
              <a:rPr lang="en-US" altLang="x-none" i="1" dirty="0">
                <a:solidFill>
                  <a:srgbClr val="3333CC"/>
                </a:solidFill>
              </a:rPr>
              <a:t>response message</a:t>
            </a:r>
            <a:r>
              <a:rPr lang="en-US" altLang="x-none" dirty="0">
                <a:solidFill>
                  <a:srgbClr val="000000"/>
                </a:solidFill>
              </a:rPr>
              <a:t> containing requested object (</a:t>
            </a:r>
            <a:r>
              <a:rPr lang="en-US" altLang="x-none" dirty="0" err="1">
                <a:solidFill>
                  <a:srgbClr val="000000"/>
                </a:solidFill>
                <a:latin typeface="Arial" charset="0"/>
              </a:rPr>
              <a:t>index.html</a:t>
            </a:r>
            <a:r>
              <a:rPr lang="en-US" altLang="x-none" dirty="0">
                <a:solidFill>
                  <a:srgbClr val="000000"/>
                </a:solidFill>
              </a:rPr>
              <a:t>), sends message into socket (the sending speed increases slowly, which is called slow-start)</a:t>
            </a:r>
          </a:p>
        </p:txBody>
      </p:sp>
      <p:sp>
        <p:nvSpPr>
          <p:cNvPr id="44042" name="Line 8"/>
          <p:cNvSpPr>
            <a:spLocks noChangeShapeType="1"/>
          </p:cNvSpPr>
          <p:nvPr/>
        </p:nvSpPr>
        <p:spPr bwMode="auto">
          <a:xfrm>
            <a:off x="4048125" y="2598738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3" name="Line 9"/>
          <p:cNvSpPr>
            <a:spLocks noChangeShapeType="1"/>
          </p:cNvSpPr>
          <p:nvPr/>
        </p:nvSpPr>
        <p:spPr bwMode="auto">
          <a:xfrm>
            <a:off x="3946525" y="4567238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4" name="Line 10"/>
          <p:cNvSpPr>
            <a:spLocks noChangeShapeType="1"/>
          </p:cNvSpPr>
          <p:nvPr/>
        </p:nvSpPr>
        <p:spPr bwMode="auto">
          <a:xfrm flipH="1">
            <a:off x="3933825" y="5367338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5" name="Text Box 12"/>
          <p:cNvSpPr txBox="1">
            <a:spLocks noChangeArrowheads="1"/>
          </p:cNvSpPr>
          <p:nvPr/>
        </p:nvSpPr>
        <p:spPr bwMode="auto">
          <a:xfrm>
            <a:off x="279400" y="6184900"/>
            <a:ext cx="609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3333CC"/>
                </a:solidFill>
                <a:latin typeface="Comic Sans MS" charset="0"/>
              </a:rPr>
              <a:t>time</a:t>
            </a:r>
            <a:endParaRPr lang="en-US" altLang="x-none" sz="16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44046" name="Line 14"/>
          <p:cNvSpPr>
            <a:spLocks noChangeShapeType="1"/>
          </p:cNvSpPr>
          <p:nvPr/>
        </p:nvSpPr>
        <p:spPr bwMode="auto">
          <a:xfrm flipH="1">
            <a:off x="4019550" y="3405188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7" name="Rectangle 18"/>
          <p:cNvSpPr>
            <a:spLocks noChangeArrowheads="1"/>
          </p:cNvSpPr>
          <p:nvPr/>
        </p:nvSpPr>
        <p:spPr bwMode="auto">
          <a:xfrm>
            <a:off x="4833938" y="1295400"/>
            <a:ext cx="38100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zh-CN" sz="2000" dirty="0">
                <a:solidFill>
                  <a:srgbClr val="FF0000"/>
                </a:solidFill>
                <a:ea typeface="宋体" charset="-122"/>
              </a:rPr>
              <a:t>0</a:t>
            </a:r>
            <a:r>
              <a:rPr lang="en-US" altLang="x-none" sz="2000" dirty="0">
                <a:solidFill>
                  <a:srgbClr val="FF0000"/>
                </a:solidFill>
              </a:rPr>
              <a:t>.</a:t>
            </a:r>
            <a:r>
              <a:rPr lang="en-US" altLang="x-none" sz="2000" dirty="0">
                <a:solidFill>
                  <a:srgbClr val="000000"/>
                </a:solidFill>
              </a:rPr>
              <a:t> </a:t>
            </a:r>
            <a:r>
              <a:rPr lang="en-US" altLang="x-none" dirty="0">
                <a:solidFill>
                  <a:srgbClr val="000000"/>
                </a:solidFill>
              </a:rPr>
              <a:t>http server at host </a:t>
            </a:r>
            <a:r>
              <a:rPr lang="en-US" altLang="zh-CN" dirty="0" err="1">
                <a:solidFill>
                  <a:srgbClr val="000000"/>
                </a:solidFill>
                <a:latin typeface="Arial" charset="0"/>
              </a:rPr>
              <a:t>qiaoxiang.me</a:t>
            </a:r>
            <a:r>
              <a:rPr lang="zh-CN" altLang="en-US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x-none" dirty="0">
                <a:solidFill>
                  <a:srgbClr val="000000"/>
                </a:solidFill>
              </a:rPr>
              <a:t>waiting for TCP connection at port 80. </a:t>
            </a:r>
            <a:endParaRPr lang="en-US" altLang="x-none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9AABBDC-A4B2-1D42-9393-82B7E1394213}" type="slidenum">
              <a:rPr lang="en-US" altLang="x-none" sz="1400">
                <a:solidFill>
                  <a:srgbClr val="000000"/>
                </a:solidFill>
              </a:rPr>
              <a:pPr/>
              <a:t>46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46082" name="Rectangle 4"/>
          <p:cNvSpPr>
            <a:spLocks noGrp="1" noChangeArrowheads="1"/>
          </p:cNvSpPr>
          <p:nvPr>
            <p:ph type="title"/>
          </p:nvPr>
        </p:nvSpPr>
        <p:spPr>
          <a:xfrm>
            <a:off x="542925" y="257175"/>
            <a:ext cx="7772400" cy="866775"/>
          </a:xfrm>
        </p:spPr>
        <p:txBody>
          <a:bodyPr/>
          <a:lstStyle/>
          <a:p>
            <a:r>
              <a:rPr lang="en-US" altLang="x-none" sz="3600">
                <a:ea typeface="ＭＳ Ｐゴシック" charset="-128"/>
              </a:rPr>
              <a:t>HTTP </a:t>
            </a:r>
            <a:r>
              <a:rPr lang="en-US" altLang="zh-CN" sz="3200">
                <a:ea typeface="宋体" charset="-122"/>
              </a:rPr>
              <a:t>1.0 Message Flow</a:t>
            </a:r>
            <a:r>
              <a:rPr lang="en-US" altLang="x-none" sz="3600">
                <a:ea typeface="ＭＳ Ｐゴシック" charset="-128"/>
              </a:rPr>
              <a:t> (cont.)</a:t>
            </a:r>
          </a:p>
        </p:txBody>
      </p:sp>
      <p:sp>
        <p:nvSpPr>
          <p:cNvPr id="46083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2428875"/>
            <a:ext cx="3810000" cy="1533525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x-none" sz="2000">
                <a:solidFill>
                  <a:srgbClr val="FF0000"/>
                </a:solidFill>
                <a:ea typeface="ＭＳ Ｐゴシック" charset="-128"/>
              </a:rPr>
              <a:t>5</a:t>
            </a:r>
            <a:r>
              <a:rPr lang="en-US" altLang="x-none" sz="1800">
                <a:solidFill>
                  <a:srgbClr val="FF0000"/>
                </a:solidFill>
                <a:ea typeface="ＭＳ Ｐゴシック" charset="-128"/>
              </a:rPr>
              <a:t>.</a:t>
            </a:r>
            <a:r>
              <a:rPr lang="en-US" altLang="x-none" sz="1800">
                <a:ea typeface="ＭＳ Ｐゴシック" charset="-128"/>
              </a:rPr>
              <a:t> http client receives response message containing html file, parses html file, finds embedded image</a:t>
            </a:r>
            <a:endParaRPr lang="en-US" altLang="x-none" sz="2000">
              <a:ea typeface="ＭＳ Ｐゴシック" charset="-128"/>
            </a:endParaRPr>
          </a:p>
        </p:txBody>
      </p:sp>
      <p:sp>
        <p:nvSpPr>
          <p:cNvPr id="46084" name="Rectangle 7"/>
          <p:cNvSpPr>
            <a:spLocks noChangeArrowheads="1"/>
          </p:cNvSpPr>
          <p:nvPr/>
        </p:nvSpPr>
        <p:spPr bwMode="auto">
          <a:xfrm>
            <a:off x="714375" y="3924300"/>
            <a:ext cx="38100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FF0000"/>
                </a:solidFill>
              </a:rPr>
              <a:t>6.</a:t>
            </a:r>
            <a:r>
              <a:rPr lang="en-US" altLang="x-none" sz="2000">
                <a:solidFill>
                  <a:srgbClr val="000000"/>
                </a:solidFill>
              </a:rPr>
              <a:t> </a:t>
            </a:r>
            <a:r>
              <a:rPr lang="en-US" altLang="x-none">
                <a:solidFill>
                  <a:srgbClr val="000000"/>
                </a:solidFill>
              </a:rPr>
              <a:t>Steps 1-5 repeated for each of the embedded images</a:t>
            </a:r>
          </a:p>
        </p:txBody>
      </p:sp>
      <p:sp>
        <p:nvSpPr>
          <p:cNvPr id="46085" name="Rectangle 8"/>
          <p:cNvSpPr>
            <a:spLocks noChangeArrowheads="1"/>
          </p:cNvSpPr>
          <p:nvPr/>
        </p:nvSpPr>
        <p:spPr bwMode="auto">
          <a:xfrm>
            <a:off x="4724400" y="1401763"/>
            <a:ext cx="38100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FF0000"/>
                </a:solidFill>
              </a:rPr>
              <a:t>4.</a:t>
            </a:r>
            <a:r>
              <a:rPr lang="en-US" altLang="x-none" sz="2000">
                <a:solidFill>
                  <a:srgbClr val="000000"/>
                </a:solidFill>
              </a:rPr>
              <a:t> </a:t>
            </a:r>
            <a:r>
              <a:rPr lang="en-US" altLang="x-none">
                <a:solidFill>
                  <a:srgbClr val="000000"/>
                </a:solidFill>
              </a:rPr>
              <a:t>http server closes TCP connection. </a:t>
            </a:r>
            <a:endParaRPr lang="en-US" altLang="x-none" sz="2000">
              <a:solidFill>
                <a:srgbClr val="000000"/>
              </a:solidFill>
            </a:endParaRPr>
          </a:p>
        </p:txBody>
      </p:sp>
      <p:sp>
        <p:nvSpPr>
          <p:cNvPr id="46086" name="Line 2"/>
          <p:cNvSpPr>
            <a:spLocks noChangeShapeType="1"/>
          </p:cNvSpPr>
          <p:nvPr/>
        </p:nvSpPr>
        <p:spPr bwMode="auto">
          <a:xfrm>
            <a:off x="542925" y="1962150"/>
            <a:ext cx="0" cy="257175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7" name="Rectangle 3"/>
          <p:cNvSpPr>
            <a:spLocks noChangeArrowheads="1"/>
          </p:cNvSpPr>
          <p:nvPr/>
        </p:nvSpPr>
        <p:spPr bwMode="auto">
          <a:xfrm>
            <a:off x="304800" y="3962400"/>
            <a:ext cx="342900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46088" name="Text Box 13"/>
          <p:cNvSpPr txBox="1">
            <a:spLocks noChangeArrowheads="1"/>
          </p:cNvSpPr>
          <p:nvPr/>
        </p:nvSpPr>
        <p:spPr bwMode="auto">
          <a:xfrm>
            <a:off x="77788" y="3840163"/>
            <a:ext cx="815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time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46089" name="Text Box 17"/>
          <p:cNvSpPr txBox="1">
            <a:spLocks noChangeArrowheads="1"/>
          </p:cNvSpPr>
          <p:nvPr/>
        </p:nvSpPr>
        <p:spPr bwMode="auto">
          <a:xfrm>
            <a:off x="1009650" y="590708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34413" y="65278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6D55556-9E7E-3F4D-814A-3E8EAC6A221C}" type="slidenum">
              <a:rPr lang="en-US" altLang="x-none" sz="1400">
                <a:solidFill>
                  <a:srgbClr val="000000"/>
                </a:solidFill>
              </a:rPr>
              <a:pPr/>
              <a:t>47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Discussion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54038" y="1360488"/>
            <a:ext cx="7888287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How about we use FTP as HTTP?</a:t>
            </a:r>
          </a:p>
        </p:txBody>
      </p:sp>
      <p:grpSp>
        <p:nvGrpSpPr>
          <p:cNvPr id="48132" name="Group 2"/>
          <p:cNvGrpSpPr>
            <a:grpSpLocks/>
          </p:cNvGrpSpPr>
          <p:nvPr/>
        </p:nvGrpSpPr>
        <p:grpSpPr bwMode="auto">
          <a:xfrm>
            <a:off x="498475" y="2227263"/>
            <a:ext cx="4124325" cy="4440237"/>
            <a:chOff x="498454" y="2043160"/>
            <a:chExt cx="4123746" cy="4440873"/>
          </a:xfrm>
        </p:grpSpPr>
        <p:graphicFrame>
          <p:nvGraphicFramePr>
            <p:cNvPr id="48156" name="Object 2"/>
            <p:cNvGraphicFramePr>
              <a:graphicFrameLocks noChangeAspect="1"/>
            </p:cNvGraphicFramePr>
            <p:nvPr/>
          </p:nvGraphicFramePr>
          <p:xfrm>
            <a:off x="534401" y="3187490"/>
            <a:ext cx="781050" cy="973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00" name="Clip" r:id="rId4" imgW="1307079" imgH="1083682" progId="MS_ClipArt_Gallery.2">
                    <p:embed/>
                  </p:oleObj>
                </mc:Choice>
                <mc:Fallback>
                  <p:oleObj name="Clip" r:id="rId4" imgW="1307079" imgH="1083682" progId="MS_ClipArt_Gallery.2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401" y="3187490"/>
                          <a:ext cx="781050" cy="973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8157" name="Group 6"/>
            <p:cNvGrpSpPr>
              <a:grpSpLocks/>
            </p:cNvGrpSpPr>
            <p:nvPr/>
          </p:nvGrpSpPr>
          <p:grpSpPr bwMode="auto">
            <a:xfrm>
              <a:off x="3947526" y="2730290"/>
              <a:ext cx="387350" cy="1508125"/>
              <a:chOff x="4180" y="783"/>
              <a:chExt cx="150" cy="307"/>
            </a:xfrm>
          </p:grpSpPr>
          <p:sp>
            <p:nvSpPr>
              <p:cNvPr id="48168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69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70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71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72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73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74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75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8158" name="Text Box 15"/>
            <p:cNvSpPr txBox="1">
              <a:spLocks noChangeArrowheads="1"/>
            </p:cNvSpPr>
            <p:nvPr/>
          </p:nvSpPr>
          <p:spPr bwMode="auto">
            <a:xfrm>
              <a:off x="498454" y="2125683"/>
              <a:ext cx="847725" cy="146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59" name="Text Box 16"/>
            <p:cNvSpPr txBox="1">
              <a:spLocks noChangeArrowheads="1"/>
            </p:cNvSpPr>
            <p:nvPr/>
          </p:nvSpPr>
          <p:spPr bwMode="auto">
            <a:xfrm>
              <a:off x="3666525" y="2043160"/>
              <a:ext cx="95567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server</a:t>
              </a:r>
            </a:p>
          </p:txBody>
        </p:sp>
        <p:sp>
          <p:nvSpPr>
            <p:cNvPr id="48160" name="Line 17"/>
            <p:cNvSpPr>
              <a:spLocks noChangeShapeType="1"/>
            </p:cNvSpPr>
            <p:nvPr/>
          </p:nvSpPr>
          <p:spPr bwMode="auto">
            <a:xfrm>
              <a:off x="1345613" y="312557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61" name="Line 18"/>
            <p:cNvSpPr>
              <a:spLocks noChangeShapeType="1"/>
            </p:cNvSpPr>
            <p:nvPr/>
          </p:nvSpPr>
          <p:spPr bwMode="auto">
            <a:xfrm flipV="1">
              <a:off x="1348788" y="3889165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62" name="Text Box 19"/>
            <p:cNvSpPr txBox="1">
              <a:spLocks noChangeArrowheads="1"/>
            </p:cNvSpPr>
            <p:nvPr/>
          </p:nvSpPr>
          <p:spPr bwMode="auto">
            <a:xfrm>
              <a:off x="1407526" y="2531852"/>
              <a:ext cx="2409825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TCP control connection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port </a:t>
              </a:r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21</a:t>
              </a:r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 at 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63" name="Text Box 20"/>
            <p:cNvSpPr txBox="1">
              <a:spLocks noChangeArrowheads="1"/>
            </p:cNvSpPr>
            <p:nvPr/>
          </p:nvSpPr>
          <p:spPr bwMode="auto">
            <a:xfrm>
              <a:off x="1607551" y="540681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server:20 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64" name="Text Box 20"/>
            <p:cNvSpPr txBox="1">
              <a:spLocks noChangeArrowheads="1"/>
            </p:cNvSpPr>
            <p:nvPr/>
          </p:nvSpPr>
          <p:spPr bwMode="auto">
            <a:xfrm>
              <a:off x="1496426" y="351451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PORT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65" name="Line 18"/>
            <p:cNvSpPr>
              <a:spLocks noChangeShapeType="1"/>
            </p:cNvSpPr>
            <p:nvPr/>
          </p:nvSpPr>
          <p:spPr bwMode="auto">
            <a:xfrm flipV="1">
              <a:off x="1361488" y="464481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66" name="Text Box 20"/>
            <p:cNvSpPr txBox="1">
              <a:spLocks noChangeArrowheads="1"/>
            </p:cNvSpPr>
            <p:nvPr/>
          </p:nvSpPr>
          <p:spPr bwMode="auto">
            <a:xfrm>
              <a:off x="1509126" y="427175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index.html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67" name="Line 17"/>
            <p:cNvSpPr>
              <a:spLocks noChangeShapeType="1"/>
            </p:cNvSpPr>
            <p:nvPr/>
          </p:nvSpPr>
          <p:spPr bwMode="auto">
            <a:xfrm>
              <a:off x="1420226" y="543062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133" name="Group 27"/>
          <p:cNvGrpSpPr>
            <a:grpSpLocks/>
          </p:cNvGrpSpPr>
          <p:nvPr/>
        </p:nvGrpSpPr>
        <p:grpSpPr bwMode="auto">
          <a:xfrm>
            <a:off x="4826000" y="2185988"/>
            <a:ext cx="4170363" cy="4487862"/>
            <a:chOff x="534401" y="1995965"/>
            <a:chExt cx="4170114" cy="4488068"/>
          </a:xfrm>
        </p:grpSpPr>
        <p:graphicFrame>
          <p:nvGraphicFramePr>
            <p:cNvPr id="48136" name="Object 2"/>
            <p:cNvGraphicFramePr>
              <a:graphicFrameLocks noChangeAspect="1"/>
            </p:cNvGraphicFramePr>
            <p:nvPr/>
          </p:nvGraphicFramePr>
          <p:xfrm>
            <a:off x="534401" y="3187490"/>
            <a:ext cx="781050" cy="973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01" name="Clip" r:id="rId6" imgW="1307079" imgH="1083682" progId="MS_ClipArt_Gallery.2">
                    <p:embed/>
                  </p:oleObj>
                </mc:Choice>
                <mc:Fallback>
                  <p:oleObj name="Clip" r:id="rId6" imgW="1307079" imgH="1083682" progId="MS_ClipArt_Gallery.2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401" y="3187490"/>
                          <a:ext cx="781050" cy="973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8137" name="Group 6"/>
            <p:cNvGrpSpPr>
              <a:grpSpLocks/>
            </p:cNvGrpSpPr>
            <p:nvPr/>
          </p:nvGrpSpPr>
          <p:grpSpPr bwMode="auto">
            <a:xfrm>
              <a:off x="3947526" y="2730290"/>
              <a:ext cx="387350" cy="1508125"/>
              <a:chOff x="4180" y="783"/>
              <a:chExt cx="150" cy="307"/>
            </a:xfrm>
          </p:grpSpPr>
          <p:sp>
            <p:nvSpPr>
              <p:cNvPr id="48148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49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50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51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52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3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4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55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8138" name="Text Box 15"/>
            <p:cNvSpPr txBox="1">
              <a:spLocks noChangeArrowheads="1"/>
            </p:cNvSpPr>
            <p:nvPr/>
          </p:nvSpPr>
          <p:spPr bwMode="auto">
            <a:xfrm>
              <a:off x="604290" y="2101978"/>
              <a:ext cx="847725" cy="146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39" name="Text Box 16"/>
            <p:cNvSpPr txBox="1">
              <a:spLocks noChangeArrowheads="1"/>
            </p:cNvSpPr>
            <p:nvPr/>
          </p:nvSpPr>
          <p:spPr bwMode="auto">
            <a:xfrm>
              <a:off x="3748840" y="1995965"/>
              <a:ext cx="95567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server</a:t>
              </a:r>
            </a:p>
          </p:txBody>
        </p:sp>
        <p:sp>
          <p:nvSpPr>
            <p:cNvPr id="48140" name="Line 17"/>
            <p:cNvSpPr>
              <a:spLocks noChangeShapeType="1"/>
            </p:cNvSpPr>
            <p:nvPr/>
          </p:nvSpPr>
          <p:spPr bwMode="auto">
            <a:xfrm>
              <a:off x="1345613" y="312557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41" name="Line 18"/>
            <p:cNvSpPr>
              <a:spLocks noChangeShapeType="1"/>
            </p:cNvSpPr>
            <p:nvPr/>
          </p:nvSpPr>
          <p:spPr bwMode="auto">
            <a:xfrm flipV="1">
              <a:off x="1348788" y="3719062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42" name="Text Box 19"/>
            <p:cNvSpPr txBox="1">
              <a:spLocks noChangeArrowheads="1"/>
            </p:cNvSpPr>
            <p:nvPr/>
          </p:nvSpPr>
          <p:spPr bwMode="auto">
            <a:xfrm>
              <a:off x="1407526" y="2531852"/>
              <a:ext cx="2409825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TCP control connection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port </a:t>
              </a:r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21</a:t>
              </a:r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 at 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43" name="Text Box 20"/>
            <p:cNvSpPr txBox="1">
              <a:spLocks noChangeArrowheads="1"/>
            </p:cNvSpPr>
            <p:nvPr/>
          </p:nvSpPr>
          <p:spPr bwMode="auto">
            <a:xfrm>
              <a:off x="1607551" y="540681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Client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 of PASV returned serverip:sport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44" name="Text Box 20"/>
            <p:cNvSpPr txBox="1">
              <a:spLocks noChangeArrowheads="1"/>
            </p:cNvSpPr>
            <p:nvPr/>
          </p:nvSpPr>
          <p:spPr bwMode="auto">
            <a:xfrm>
              <a:off x="1496426" y="337843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PASV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45" name="Line 18"/>
            <p:cNvSpPr>
              <a:spLocks noChangeShapeType="1"/>
            </p:cNvSpPr>
            <p:nvPr/>
          </p:nvSpPr>
          <p:spPr bwMode="auto">
            <a:xfrm flipV="1">
              <a:off x="1361488" y="464481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46" name="Text Box 20"/>
            <p:cNvSpPr txBox="1">
              <a:spLocks noChangeArrowheads="1"/>
            </p:cNvSpPr>
            <p:nvPr/>
          </p:nvSpPr>
          <p:spPr bwMode="auto">
            <a:xfrm>
              <a:off x="1509126" y="427175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index.html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47" name="Line 17"/>
            <p:cNvSpPr>
              <a:spLocks noChangeShapeType="1"/>
            </p:cNvSpPr>
            <p:nvPr/>
          </p:nvSpPr>
          <p:spPr bwMode="auto">
            <a:xfrm>
              <a:off x="1420226" y="543062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8134" name="Line 18"/>
          <p:cNvSpPr>
            <a:spLocks noChangeShapeType="1"/>
          </p:cNvSpPr>
          <p:nvPr/>
        </p:nvSpPr>
        <p:spPr bwMode="auto">
          <a:xfrm flipV="1">
            <a:off x="5634038" y="4343400"/>
            <a:ext cx="2562225" cy="190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arrow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5" name="Text Box 20"/>
          <p:cNvSpPr txBox="1">
            <a:spLocks noChangeArrowheads="1"/>
          </p:cNvSpPr>
          <p:nvPr/>
        </p:nvSpPr>
        <p:spPr bwMode="auto">
          <a:xfrm>
            <a:off x="5792788" y="4014788"/>
            <a:ext cx="24098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serverip:sport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79026851-6A0C-374F-BD7E-F01A68872D10}" type="slidenum">
              <a:rPr lang="en-US" altLang="x-none" sz="1400">
                <a:solidFill>
                  <a:srgbClr val="000000"/>
                </a:solidFill>
              </a:rPr>
              <a:pPr/>
              <a:t>48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84150"/>
            <a:ext cx="8161338" cy="1143000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HTTP1.0 Message Flow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85900"/>
            <a:ext cx="8107363" cy="49530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HTTP1.0 servers are stateless</a:t>
            </a:r>
            <a:r>
              <a:rPr lang="en-US" altLang="zh-CN" dirty="0">
                <a:ea typeface="宋体" charset="-122"/>
              </a:rPr>
              <a:t> servers: each request is self-contained</a:t>
            </a:r>
            <a:endParaRPr lang="en-US" altLang="x-none" dirty="0">
              <a:ea typeface="宋体" charset="-122"/>
            </a:endParaRPr>
          </a:p>
        </p:txBody>
      </p:sp>
      <p:graphicFrame>
        <p:nvGraphicFramePr>
          <p:cNvPr id="50180" name="Object 2"/>
          <p:cNvGraphicFramePr>
            <a:graphicFrameLocks noChangeAspect="1"/>
          </p:cNvGraphicFramePr>
          <p:nvPr/>
        </p:nvGraphicFramePr>
        <p:xfrm>
          <a:off x="4794250" y="3306763"/>
          <a:ext cx="781050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46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0" y="3306763"/>
                        <a:ext cx="781050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181" name="Group 31"/>
          <p:cNvGrpSpPr>
            <a:grpSpLocks/>
          </p:cNvGrpSpPr>
          <p:nvPr/>
        </p:nvGrpSpPr>
        <p:grpSpPr bwMode="auto">
          <a:xfrm>
            <a:off x="8207375" y="2849563"/>
            <a:ext cx="387350" cy="1508125"/>
            <a:chOff x="4180" y="783"/>
            <a:chExt cx="150" cy="307"/>
          </a:xfrm>
        </p:grpSpPr>
        <p:sp>
          <p:nvSpPr>
            <p:cNvPr id="50214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50215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50216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50217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50218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19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20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50221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50182" name="Text Box 15"/>
          <p:cNvSpPr txBox="1">
            <a:spLocks noChangeArrowheads="1"/>
          </p:cNvSpPr>
          <p:nvPr/>
        </p:nvSpPr>
        <p:spPr bwMode="auto">
          <a:xfrm>
            <a:off x="4751388" y="2244725"/>
            <a:ext cx="863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HTTP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0183" name="Text Box 16"/>
          <p:cNvSpPr txBox="1">
            <a:spLocks noChangeArrowheads="1"/>
          </p:cNvSpPr>
          <p:nvPr/>
        </p:nvSpPr>
        <p:spPr bwMode="auto">
          <a:xfrm>
            <a:off x="7923213" y="2162175"/>
            <a:ext cx="9620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HTTP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server</a:t>
            </a:r>
          </a:p>
        </p:txBody>
      </p:sp>
      <p:sp>
        <p:nvSpPr>
          <p:cNvPr id="50184" name="Text Box 20"/>
          <p:cNvSpPr txBox="1">
            <a:spLocks noChangeArrowheads="1"/>
          </p:cNvSpPr>
          <p:nvPr/>
        </p:nvSpPr>
        <p:spPr bwMode="auto">
          <a:xfrm>
            <a:off x="5867400" y="5526088"/>
            <a:ext cx="2409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Server sends file on same connection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0185" name="Line 18"/>
          <p:cNvSpPr>
            <a:spLocks noChangeShapeType="1"/>
          </p:cNvSpPr>
          <p:nvPr/>
        </p:nvSpPr>
        <p:spPr bwMode="auto">
          <a:xfrm flipV="1">
            <a:off x="5656263" y="5267325"/>
            <a:ext cx="2562225" cy="206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6" name="Text Box 20"/>
          <p:cNvSpPr txBox="1">
            <a:spLocks noChangeArrowheads="1"/>
          </p:cNvSpPr>
          <p:nvPr/>
        </p:nvSpPr>
        <p:spPr bwMode="auto">
          <a:xfrm>
            <a:off x="5730875" y="4445000"/>
            <a:ext cx="2409825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GET /home/index.html</a:t>
            </a:r>
            <a:br>
              <a:rPr lang="en-US" altLang="x-none" sz="16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USER: xxx</a:t>
            </a:r>
            <a:br>
              <a:rPr lang="en-US" altLang="x-none" sz="16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PASS: xxx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0187" name="Line 17"/>
          <p:cNvSpPr>
            <a:spLocks noChangeShapeType="1"/>
          </p:cNvSpPr>
          <p:nvPr/>
        </p:nvSpPr>
        <p:spPr bwMode="auto">
          <a:xfrm>
            <a:off x="5680075" y="5549900"/>
            <a:ext cx="25622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188" name="Group 45"/>
          <p:cNvGrpSpPr>
            <a:grpSpLocks/>
          </p:cNvGrpSpPr>
          <p:nvPr/>
        </p:nvGrpSpPr>
        <p:grpSpPr bwMode="auto">
          <a:xfrm>
            <a:off x="528638" y="2185988"/>
            <a:ext cx="4124325" cy="4478337"/>
            <a:chOff x="485775" y="1747838"/>
            <a:chExt cx="4124325" cy="4478337"/>
          </a:xfrm>
        </p:grpSpPr>
        <p:graphicFrame>
          <p:nvGraphicFramePr>
            <p:cNvPr id="50189" name="Object 2"/>
            <p:cNvGraphicFramePr>
              <a:graphicFrameLocks noChangeAspect="1"/>
            </p:cNvGraphicFramePr>
            <p:nvPr/>
          </p:nvGraphicFramePr>
          <p:xfrm>
            <a:off x="522288" y="2892425"/>
            <a:ext cx="781050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347" name="Clip" r:id="rId6" imgW="1307079" imgH="1083682" progId="MS_ClipArt_Gallery.2">
                    <p:embed/>
                  </p:oleObj>
                </mc:Choice>
                <mc:Fallback>
                  <p:oleObj name="Clip" r:id="rId6" imgW="1307079" imgH="1083682" progId="MS_ClipArt_Gallery.2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288" y="2892425"/>
                          <a:ext cx="781050" cy="973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0190" name="Group 8"/>
            <p:cNvGrpSpPr>
              <a:grpSpLocks/>
            </p:cNvGrpSpPr>
            <p:nvPr/>
          </p:nvGrpSpPr>
          <p:grpSpPr bwMode="auto">
            <a:xfrm>
              <a:off x="3935413" y="2435225"/>
              <a:ext cx="387350" cy="1508125"/>
              <a:chOff x="4180" y="783"/>
              <a:chExt cx="150" cy="307"/>
            </a:xfrm>
          </p:grpSpPr>
          <p:sp>
            <p:nvSpPr>
              <p:cNvPr id="50206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50207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50208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50209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50210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1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2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50213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0191" name="Text Box 15"/>
            <p:cNvSpPr txBox="1">
              <a:spLocks noChangeArrowheads="1"/>
            </p:cNvSpPr>
            <p:nvPr/>
          </p:nvSpPr>
          <p:spPr bwMode="auto">
            <a:xfrm>
              <a:off x="485775" y="1830388"/>
              <a:ext cx="84772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50192" name="Text Box 16"/>
            <p:cNvSpPr txBox="1">
              <a:spLocks noChangeArrowheads="1"/>
            </p:cNvSpPr>
            <p:nvPr/>
          </p:nvSpPr>
          <p:spPr bwMode="auto">
            <a:xfrm>
              <a:off x="3654425" y="1747838"/>
              <a:ext cx="95567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server</a:t>
              </a:r>
            </a:p>
          </p:txBody>
        </p:sp>
        <p:sp>
          <p:nvSpPr>
            <p:cNvPr id="50193" name="Line 17"/>
            <p:cNvSpPr>
              <a:spLocks noChangeShapeType="1"/>
            </p:cNvSpPr>
            <p:nvPr/>
          </p:nvSpPr>
          <p:spPr bwMode="auto">
            <a:xfrm>
              <a:off x="1333500" y="2830513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4" name="Line 18"/>
            <p:cNvSpPr>
              <a:spLocks noChangeShapeType="1"/>
            </p:cNvSpPr>
            <p:nvPr/>
          </p:nvSpPr>
          <p:spPr bwMode="auto">
            <a:xfrm flipV="1">
              <a:off x="1358062" y="4299991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5" name="Text Box 20"/>
            <p:cNvSpPr txBox="1">
              <a:spLocks noChangeArrowheads="1"/>
            </p:cNvSpPr>
            <p:nvPr/>
          </p:nvSpPr>
          <p:spPr bwMode="auto">
            <a:xfrm>
              <a:off x="1595438" y="5111750"/>
              <a:ext cx="2409825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server:20 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50196" name="Text Box 20"/>
            <p:cNvSpPr txBox="1">
              <a:spLocks noChangeArrowheads="1"/>
            </p:cNvSpPr>
            <p:nvPr/>
          </p:nvSpPr>
          <p:spPr bwMode="auto">
            <a:xfrm>
              <a:off x="1458569" y="4005153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latin typeface="Comic Sans MS" charset="0"/>
                </a:rPr>
                <a:t>PORT clientip:cport</a:t>
              </a:r>
              <a:endParaRPr lang="en-US" altLang="x-none" sz="1800">
                <a:latin typeface="Comic Sans MS" charset="0"/>
              </a:endParaRPr>
            </a:p>
          </p:txBody>
        </p:sp>
        <p:sp>
          <p:nvSpPr>
            <p:cNvPr id="50197" name="Line 18"/>
            <p:cNvSpPr>
              <a:spLocks noChangeShapeType="1"/>
            </p:cNvSpPr>
            <p:nvPr/>
          </p:nvSpPr>
          <p:spPr bwMode="auto">
            <a:xfrm flipV="1">
              <a:off x="1384300" y="4852988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8" name="Text Box 20"/>
            <p:cNvSpPr txBox="1">
              <a:spLocks noChangeArrowheads="1"/>
            </p:cNvSpPr>
            <p:nvPr/>
          </p:nvSpPr>
          <p:spPr bwMode="auto">
            <a:xfrm>
              <a:off x="1485900" y="4502720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index.html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50199" name="Line 17"/>
            <p:cNvSpPr>
              <a:spLocks noChangeShapeType="1"/>
            </p:cNvSpPr>
            <p:nvPr/>
          </p:nvSpPr>
          <p:spPr bwMode="auto">
            <a:xfrm>
              <a:off x="1408113" y="5135563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0" name="Text Box 20"/>
            <p:cNvSpPr txBox="1">
              <a:spLocks noChangeArrowheads="1"/>
            </p:cNvSpPr>
            <p:nvPr/>
          </p:nvSpPr>
          <p:spPr bwMode="auto">
            <a:xfrm>
              <a:off x="1397000" y="2455863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latin typeface="Comic Sans MS" charset="0"/>
                </a:rPr>
                <a:t>USER xxx</a:t>
              </a:r>
              <a:endParaRPr lang="en-US" altLang="x-none" sz="1800">
                <a:latin typeface="Comic Sans MS" charset="0"/>
              </a:endParaRPr>
            </a:p>
          </p:txBody>
        </p:sp>
        <p:sp>
          <p:nvSpPr>
            <p:cNvPr id="50201" name="Line 17"/>
            <p:cNvSpPr>
              <a:spLocks noChangeShapeType="1"/>
            </p:cNvSpPr>
            <p:nvPr/>
          </p:nvSpPr>
          <p:spPr bwMode="auto">
            <a:xfrm>
              <a:off x="1360488" y="3394075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2" name="Text Box 20"/>
            <p:cNvSpPr txBox="1">
              <a:spLocks noChangeArrowheads="1"/>
            </p:cNvSpPr>
            <p:nvPr/>
          </p:nvSpPr>
          <p:spPr bwMode="auto">
            <a:xfrm>
              <a:off x="1422400" y="3021013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latin typeface="Comic Sans MS" charset="0"/>
                </a:rPr>
                <a:t>PASS xxx </a:t>
              </a:r>
              <a:endParaRPr lang="en-US" altLang="x-none" sz="1800">
                <a:latin typeface="Comic Sans MS" charset="0"/>
              </a:endParaRPr>
            </a:p>
          </p:txBody>
        </p:sp>
        <p:sp>
          <p:nvSpPr>
            <p:cNvPr id="50203" name="Line 17"/>
            <p:cNvSpPr>
              <a:spLocks noChangeShapeType="1"/>
            </p:cNvSpPr>
            <p:nvPr/>
          </p:nvSpPr>
          <p:spPr bwMode="auto">
            <a:xfrm>
              <a:off x="1422400" y="6226175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4" name="Text Box 20"/>
            <p:cNvSpPr txBox="1">
              <a:spLocks noChangeArrowheads="1"/>
            </p:cNvSpPr>
            <p:nvPr/>
          </p:nvSpPr>
          <p:spPr bwMode="auto">
            <a:xfrm>
              <a:off x="1420956" y="3516523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latin typeface="Comic Sans MS" charset="0"/>
                </a:rPr>
                <a:t>CWD home</a:t>
              </a:r>
              <a:endParaRPr lang="en-US" altLang="x-none" sz="1800">
                <a:latin typeface="Comic Sans MS" charset="0"/>
              </a:endParaRPr>
            </a:p>
          </p:txBody>
        </p:sp>
        <p:sp>
          <p:nvSpPr>
            <p:cNvPr id="50205" name="Line 17"/>
            <p:cNvSpPr>
              <a:spLocks noChangeShapeType="1"/>
            </p:cNvSpPr>
            <p:nvPr/>
          </p:nvSpPr>
          <p:spPr bwMode="auto">
            <a:xfrm>
              <a:off x="1326862" y="3840372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EEC00EF-D562-AF44-9084-E754DC4E09A7}" type="slidenum">
              <a:rPr lang="en-US" altLang="x-none" sz="1400">
                <a:solidFill>
                  <a:srgbClr val="000000"/>
                </a:solidFill>
              </a:rPr>
              <a:pPr/>
              <a:t>49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44386" name="Rectangle 2"/>
          <p:cNvSpPr>
            <a:spLocks noChangeArrowheads="1"/>
          </p:cNvSpPr>
          <p:nvPr/>
        </p:nvSpPr>
        <p:spPr bwMode="auto">
          <a:xfrm>
            <a:off x="533400" y="228600"/>
            <a:ext cx="80454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sz="3200" u="sng" dirty="0">
                <a:solidFill>
                  <a:srgbClr val="3333CC"/>
                </a:solidFill>
                <a:latin typeface="+mn-lt"/>
                <a:ea typeface="ＭＳ Ｐゴシック" charset="0"/>
                <a:cs typeface="ＭＳ Ｐゴシック" charset="0"/>
              </a:rPr>
              <a:t>HTTP Request Message: General Format</a:t>
            </a:r>
            <a:endParaRPr lang="en-US" sz="4000" u="sng" dirty="0">
              <a:solidFill>
                <a:srgbClr val="3333CC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pic>
        <p:nvPicPr>
          <p:cNvPr id="52227" name="Picture 3" descr="HTTPrequ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2435225"/>
            <a:ext cx="7512050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dirty="0">
                <a:solidFill>
                  <a:srgbClr val="000000"/>
                </a:solidFill>
              </a:rPr>
              <a:t>ASCII (human-readable format</a:t>
            </a: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)</a:t>
            </a:r>
            <a:endParaRPr lang="en-US" altLang="x-none" sz="2800" dirty="0">
              <a:solidFill>
                <a:srgbClr val="3333CC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Server Flow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68610" name="Rectangle 20"/>
          <p:cNvSpPr>
            <a:spLocks noChangeArrowheads="1"/>
          </p:cNvSpPr>
          <p:nvPr/>
        </p:nvSpPr>
        <p:spPr bwMode="auto">
          <a:xfrm>
            <a:off x="965200" y="2257425"/>
            <a:ext cx="2768600" cy="3762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zh-CN" sz="1800">
                <a:solidFill>
                  <a:srgbClr val="000000"/>
                </a:solidFill>
                <a:latin typeface="Arial" charset="0"/>
                <a:ea typeface="宋体" charset="-122"/>
              </a:rPr>
              <a:t>connSocket = accept()</a:t>
            </a:r>
            <a:endParaRPr lang="en-US" altLang="x-none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8611" name="Rectangle 22"/>
          <p:cNvSpPr>
            <a:spLocks noChangeArrowheads="1"/>
          </p:cNvSpPr>
          <p:nvPr/>
        </p:nvSpPr>
        <p:spPr bwMode="auto">
          <a:xfrm>
            <a:off x="942975" y="1466850"/>
            <a:ext cx="2767013" cy="30797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zh-CN" sz="1400">
                <a:solidFill>
                  <a:srgbClr val="000000"/>
                </a:solidFill>
                <a:latin typeface="Arial" charset="0"/>
                <a:ea typeface="宋体" charset="-122"/>
              </a:rPr>
              <a:t>Create ServerSocket(6789)</a:t>
            </a:r>
            <a:endParaRPr lang="en-US" altLang="x-none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8612" name="Rectangle 23"/>
          <p:cNvSpPr>
            <a:spLocks noChangeArrowheads="1"/>
          </p:cNvSpPr>
          <p:nvPr/>
        </p:nvSpPr>
        <p:spPr bwMode="auto">
          <a:xfrm>
            <a:off x="973138" y="2986088"/>
            <a:ext cx="2768600" cy="65087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zh-CN" sz="1800">
                <a:solidFill>
                  <a:srgbClr val="000000"/>
                </a:solidFill>
                <a:latin typeface="Arial" charset="0"/>
                <a:ea typeface="宋体" charset="-122"/>
              </a:rPr>
              <a:t>read request from connSocket</a:t>
            </a:r>
            <a:endParaRPr lang="en-US" altLang="x-none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8613" name="Rectangle 24"/>
          <p:cNvSpPr>
            <a:spLocks noChangeArrowheads="1"/>
          </p:cNvSpPr>
          <p:nvPr/>
        </p:nvSpPr>
        <p:spPr bwMode="auto">
          <a:xfrm>
            <a:off x="1011238" y="4625975"/>
            <a:ext cx="2768600" cy="3683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zh-CN" sz="1800">
                <a:solidFill>
                  <a:srgbClr val="000000"/>
                </a:solidFill>
                <a:latin typeface="Arial" charset="0"/>
                <a:ea typeface="宋体" charset="-122"/>
              </a:rPr>
              <a:t>Serve the request</a:t>
            </a:r>
            <a:endParaRPr lang="en-US" altLang="x-none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8614" name="Rectangle 26"/>
          <p:cNvSpPr>
            <a:spLocks noChangeArrowheads="1"/>
          </p:cNvSpPr>
          <p:nvPr/>
        </p:nvSpPr>
        <p:spPr bwMode="auto">
          <a:xfrm>
            <a:off x="1082675" y="5902325"/>
            <a:ext cx="2768600" cy="3762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zh-CN" sz="1800">
                <a:solidFill>
                  <a:srgbClr val="000000"/>
                </a:solidFill>
                <a:latin typeface="Arial" charset="0"/>
                <a:ea typeface="宋体" charset="-122"/>
              </a:rPr>
              <a:t>close connSocket</a:t>
            </a:r>
            <a:endParaRPr lang="en-US" altLang="x-none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8615" name="Line 27"/>
          <p:cNvSpPr>
            <a:spLocks noChangeShapeType="1"/>
          </p:cNvSpPr>
          <p:nvPr/>
        </p:nvSpPr>
        <p:spPr bwMode="auto">
          <a:xfrm>
            <a:off x="2322513" y="1846263"/>
            <a:ext cx="0" cy="3921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616" name="Line 28"/>
          <p:cNvSpPr>
            <a:spLocks noChangeShapeType="1"/>
          </p:cNvSpPr>
          <p:nvPr/>
        </p:nvSpPr>
        <p:spPr bwMode="auto">
          <a:xfrm>
            <a:off x="2317750" y="2627313"/>
            <a:ext cx="0" cy="3476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617" name="Line 29"/>
          <p:cNvSpPr>
            <a:spLocks noChangeShapeType="1"/>
          </p:cNvSpPr>
          <p:nvPr/>
        </p:nvSpPr>
        <p:spPr bwMode="auto">
          <a:xfrm>
            <a:off x="2281238" y="3651250"/>
            <a:ext cx="4762" cy="768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618" name="Line 31"/>
          <p:cNvSpPr>
            <a:spLocks noChangeShapeType="1"/>
          </p:cNvSpPr>
          <p:nvPr/>
        </p:nvSpPr>
        <p:spPr bwMode="auto">
          <a:xfrm flipH="1">
            <a:off x="2278063" y="5105400"/>
            <a:ext cx="7937" cy="790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619" name="Freeform 32"/>
          <p:cNvSpPr>
            <a:spLocks/>
          </p:cNvSpPr>
          <p:nvPr/>
        </p:nvSpPr>
        <p:spPr bwMode="auto">
          <a:xfrm>
            <a:off x="522288" y="2049463"/>
            <a:ext cx="1785937" cy="4441825"/>
          </a:xfrm>
          <a:custGeom>
            <a:avLst/>
            <a:gdLst>
              <a:gd name="T0" fmla="*/ 2147483647 w 1125"/>
              <a:gd name="T1" fmla="*/ 2147483647 h 2798"/>
              <a:gd name="T2" fmla="*/ 2147483647 w 1125"/>
              <a:gd name="T3" fmla="*/ 2147483647 h 2798"/>
              <a:gd name="T4" fmla="*/ 0 w 1125"/>
              <a:gd name="T5" fmla="*/ 2147483647 h 2798"/>
              <a:gd name="T6" fmla="*/ 0 w 1125"/>
              <a:gd name="T7" fmla="*/ 0 h 2798"/>
              <a:gd name="T8" fmla="*/ 2147483647 w 1125"/>
              <a:gd name="T9" fmla="*/ 0 h 27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25"/>
              <a:gd name="T16" fmla="*/ 0 h 2798"/>
              <a:gd name="T17" fmla="*/ 1125 w 1125"/>
              <a:gd name="T18" fmla="*/ 2798 h 27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25" h="2798">
                <a:moveTo>
                  <a:pt x="1079" y="2670"/>
                </a:moveTo>
                <a:lnTo>
                  <a:pt x="1079" y="2798"/>
                </a:lnTo>
                <a:lnTo>
                  <a:pt x="0" y="2798"/>
                </a:lnTo>
                <a:lnTo>
                  <a:pt x="0" y="0"/>
                </a:lnTo>
                <a:lnTo>
                  <a:pt x="1125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68620" name="Object 3"/>
          <p:cNvGraphicFramePr>
            <a:graphicFrameLocks noChangeAspect="1"/>
          </p:cNvGraphicFramePr>
          <p:nvPr/>
        </p:nvGraphicFramePr>
        <p:xfrm>
          <a:off x="4343400" y="304800"/>
          <a:ext cx="4397375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4" name="Photo Editor Photo" r:id="rId4" imgW="11155332" imgH="7535327" progId="MSPhotoEd.3">
                  <p:embed/>
                </p:oleObj>
              </mc:Choice>
              <mc:Fallback>
                <p:oleObj name="Photo Editor Photo" r:id="rId4" imgW="11155332" imgH="7535327" progId="MSPhotoEd.3">
                  <p:embed/>
                  <p:pic>
                    <p:nvPicPr>
                      <p:cNvPr id="6862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04800"/>
                        <a:ext cx="4397375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21" name="Rectangle 27"/>
          <p:cNvSpPr>
            <a:spLocks noChangeArrowheads="1"/>
          </p:cNvSpPr>
          <p:nvPr/>
        </p:nvSpPr>
        <p:spPr bwMode="auto">
          <a:xfrm>
            <a:off x="4953000" y="3581400"/>
            <a:ext cx="41179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>
              <a:buFontTx/>
              <a:buChar char="-"/>
            </a:pPr>
            <a:r>
              <a:rPr lang="en-US" altLang="zh-CN" sz="1800" b="1">
                <a:solidFill>
                  <a:srgbClr val="000000"/>
                </a:solidFill>
                <a:latin typeface="Arial" charset="0"/>
                <a:ea typeface="宋体" charset="-122"/>
              </a:rPr>
              <a:t>Welcome socket: the waiting room</a:t>
            </a:r>
          </a:p>
          <a:p>
            <a:pPr algn="l" eaLnBrk="1" hangingPunct="1">
              <a:buFontTx/>
              <a:buChar char="-"/>
            </a:pPr>
            <a:r>
              <a:rPr lang="en-US" altLang="x-none" sz="1800" b="1">
                <a:solidFill>
                  <a:srgbClr val="000000"/>
                </a:solidFill>
                <a:latin typeface="Arial" charset="0"/>
                <a:ea typeface="宋体" charset="-122"/>
              </a:rPr>
              <a:t>connSocket: the operation room</a:t>
            </a:r>
            <a:endParaRPr lang="en-US" altLang="x-none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91A3D01-BFE5-B44B-88DF-33266C639D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3368D5F-1B61-EF4D-91B8-9DD2736C5AC4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5</a:t>
            </a:fld>
            <a:endParaRPr lang="en-US" altLang="x-none" sz="1400" dirty="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2831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E3EED96-DD07-9949-87CC-118138C20C73}" type="slidenum">
              <a:rPr lang="en-US" altLang="x-none" sz="1400">
                <a:solidFill>
                  <a:srgbClr val="000000"/>
                </a:solidFill>
              </a:rPr>
              <a:pPr/>
              <a:t>50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12150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Trying out HTTP (client side) for yourself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0525" y="1590675"/>
            <a:ext cx="8096250" cy="466725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altLang="x-none" sz="2400">
                <a:ea typeface="ＭＳ Ｐゴシック" charset="-128"/>
              </a:rPr>
              <a:t>1. Telnet to your favorite Web server:</a:t>
            </a:r>
          </a:p>
          <a:p>
            <a:pPr lvl="2">
              <a:buFontTx/>
              <a:buNone/>
            </a:pPr>
            <a:endParaRPr lang="en-US" altLang="x-none" sz="1800">
              <a:ea typeface="ＭＳ Ｐゴシック" charset="-128"/>
            </a:endParaRPr>
          </a:p>
        </p:txBody>
      </p:sp>
      <p:sp>
        <p:nvSpPr>
          <p:cNvPr id="54276" name="Text Box 5"/>
          <p:cNvSpPr txBox="1">
            <a:spLocks noChangeArrowheads="1"/>
          </p:cNvSpPr>
          <p:nvPr/>
        </p:nvSpPr>
        <p:spPr bwMode="auto">
          <a:xfrm>
            <a:off x="4064000" y="2155825"/>
            <a:ext cx="476284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Opens TCP connection to port 80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(default http server port) at </a:t>
            </a:r>
            <a:r>
              <a:rPr lang="en-US" altLang="zh-CN" sz="1800" dirty="0" err="1">
                <a:solidFill>
                  <a:srgbClr val="000000"/>
                </a:solidFill>
                <a:latin typeface="Comic Sans MS" charset="0"/>
              </a:rPr>
              <a:t>qiaoxiang.me</a:t>
            </a:r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.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Anything typed in sent 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to port 80 at </a:t>
            </a:r>
            <a:r>
              <a:rPr lang="en-US" altLang="zh-CN" sz="1800" dirty="0" err="1">
                <a:solidFill>
                  <a:srgbClr val="000000"/>
                </a:solidFill>
                <a:latin typeface="Comic Sans MS" charset="0"/>
              </a:rPr>
              <a:t>qiaoxiang.me</a:t>
            </a:r>
            <a:endParaRPr lang="en-US" altLang="x-none" sz="1800" dirty="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4277" name="Text Box 6"/>
          <p:cNvSpPr txBox="1">
            <a:spLocks noChangeArrowheads="1"/>
          </p:cNvSpPr>
          <p:nvPr/>
        </p:nvSpPr>
        <p:spPr bwMode="auto">
          <a:xfrm>
            <a:off x="677230" y="2190750"/>
            <a:ext cx="32175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 b="1" dirty="0">
                <a:solidFill>
                  <a:srgbClr val="FF0000"/>
                </a:solidFill>
                <a:latin typeface="Courier New" charset="0"/>
              </a:rPr>
              <a:t>telnet </a:t>
            </a:r>
            <a:r>
              <a:rPr lang="en-US" altLang="x-none" sz="1800" b="1" dirty="0" err="1">
                <a:solidFill>
                  <a:srgbClr val="FF0000"/>
                </a:solidFill>
                <a:latin typeface="Courier New" charset="0"/>
              </a:rPr>
              <a:t>qi</a:t>
            </a:r>
            <a:r>
              <a:rPr lang="en-US" altLang="zh-CN" sz="1800" b="1" dirty="0" err="1">
                <a:solidFill>
                  <a:srgbClr val="FF0000"/>
                </a:solidFill>
                <a:latin typeface="Courier New" charset="0"/>
              </a:rPr>
              <a:t>aoxiang.me</a:t>
            </a:r>
            <a:r>
              <a:rPr lang="en-US" altLang="x-none" sz="1800" b="1" dirty="0">
                <a:solidFill>
                  <a:srgbClr val="FF0000"/>
                </a:solidFill>
                <a:latin typeface="Courier New" charset="0"/>
              </a:rPr>
              <a:t> 80</a:t>
            </a:r>
            <a:endParaRPr lang="en-US" altLang="x-none" sz="2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4278" name="Rectangle 7"/>
          <p:cNvSpPr>
            <a:spLocks noChangeArrowheads="1"/>
          </p:cNvSpPr>
          <p:nvPr/>
        </p:nvSpPr>
        <p:spPr bwMode="auto">
          <a:xfrm>
            <a:off x="361950" y="3600450"/>
            <a:ext cx="80962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>
                <a:solidFill>
                  <a:srgbClr val="000000"/>
                </a:solidFill>
              </a:rPr>
              <a:t>2. Type in a GET http request:</a:t>
            </a:r>
          </a:p>
          <a:p>
            <a:pPr lvl="2" algn="l">
              <a:spcBef>
                <a:spcPct val="20000"/>
              </a:spcBef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54279" name="Text Box 8"/>
          <p:cNvSpPr txBox="1">
            <a:spLocks noChangeArrowheads="1"/>
          </p:cNvSpPr>
          <p:nvPr/>
        </p:nvSpPr>
        <p:spPr bwMode="auto">
          <a:xfrm>
            <a:off x="892175" y="4202113"/>
            <a:ext cx="3117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 b="1" dirty="0">
                <a:solidFill>
                  <a:srgbClr val="FF0000"/>
                </a:solidFill>
                <a:latin typeface="Courier New" charset="0"/>
              </a:rPr>
              <a:t>GET /</a:t>
            </a:r>
            <a:r>
              <a:rPr lang="en-US" altLang="x-none" sz="1600" b="1" dirty="0" err="1">
                <a:solidFill>
                  <a:srgbClr val="FF0000"/>
                </a:solidFill>
                <a:latin typeface="Courier New" charset="0"/>
              </a:rPr>
              <a:t>index.html</a:t>
            </a:r>
            <a:r>
              <a:rPr lang="en-US" altLang="x-none" sz="1600" b="1" dirty="0">
                <a:solidFill>
                  <a:srgbClr val="FF0000"/>
                </a:solidFill>
                <a:latin typeface="Courier New" charset="0"/>
              </a:rPr>
              <a:t> HTTP/1.0</a:t>
            </a:r>
            <a:endParaRPr lang="en-US" altLang="x-none" sz="2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4280" name="Text Box 11"/>
          <p:cNvSpPr txBox="1">
            <a:spLocks noChangeArrowheads="1"/>
          </p:cNvSpPr>
          <p:nvPr/>
        </p:nvSpPr>
        <p:spPr bwMode="auto">
          <a:xfrm>
            <a:off x="4848225" y="4098925"/>
            <a:ext cx="3306763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By typing this in (hit carriage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return </a:t>
            </a:r>
            <a:r>
              <a:rPr lang="en-US" altLang="x-none" sz="1800" dirty="0">
                <a:solidFill>
                  <a:srgbClr val="FF0000"/>
                </a:solidFill>
                <a:latin typeface="Comic Sans MS" charset="0"/>
              </a:rPr>
              <a:t>twice</a:t>
            </a:r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), you send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this minimal (but complete) 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GET request to http server</a:t>
            </a:r>
          </a:p>
        </p:txBody>
      </p:sp>
      <p:sp>
        <p:nvSpPr>
          <p:cNvPr id="54281" name="Freeform 12"/>
          <p:cNvSpPr>
            <a:spLocks/>
          </p:cNvSpPr>
          <p:nvPr/>
        </p:nvSpPr>
        <p:spPr bwMode="auto">
          <a:xfrm>
            <a:off x="4111625" y="2162175"/>
            <a:ext cx="247650" cy="1181100"/>
          </a:xfrm>
          <a:custGeom>
            <a:avLst/>
            <a:gdLst>
              <a:gd name="T0" fmla="*/ 2147483647 w 162"/>
              <a:gd name="T1" fmla="*/ 2147483647 h 1428"/>
              <a:gd name="T2" fmla="*/ 0 w 162"/>
              <a:gd name="T3" fmla="*/ 0 h 1428"/>
              <a:gd name="T4" fmla="*/ 0 w 162"/>
              <a:gd name="T5" fmla="*/ 2147483647 h 1428"/>
              <a:gd name="T6" fmla="*/ 2147483647 w 162"/>
              <a:gd name="T7" fmla="*/ 2147483647 h 1428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1428"/>
              <a:gd name="T14" fmla="*/ 162 w 162"/>
              <a:gd name="T15" fmla="*/ 1428 h 14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1428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2" name="Freeform 13"/>
          <p:cNvSpPr>
            <a:spLocks/>
          </p:cNvSpPr>
          <p:nvPr/>
        </p:nvSpPr>
        <p:spPr bwMode="auto">
          <a:xfrm>
            <a:off x="4829175" y="4067175"/>
            <a:ext cx="257175" cy="1190625"/>
          </a:xfrm>
          <a:custGeom>
            <a:avLst/>
            <a:gdLst>
              <a:gd name="T0" fmla="*/ 2147483647 w 162"/>
              <a:gd name="T1" fmla="*/ 2147483647 h 1428"/>
              <a:gd name="T2" fmla="*/ 0 w 162"/>
              <a:gd name="T3" fmla="*/ 0 h 1428"/>
              <a:gd name="T4" fmla="*/ 0 w 162"/>
              <a:gd name="T5" fmla="*/ 2147483647 h 1428"/>
              <a:gd name="T6" fmla="*/ 2147483647 w 162"/>
              <a:gd name="T7" fmla="*/ 2147483647 h 1428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1428"/>
              <a:gd name="T14" fmla="*/ 162 w 162"/>
              <a:gd name="T15" fmla="*/ 1428 h 14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1428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3" name="Rectangle 14"/>
          <p:cNvSpPr>
            <a:spLocks noChangeArrowheads="1"/>
          </p:cNvSpPr>
          <p:nvPr/>
        </p:nvSpPr>
        <p:spPr bwMode="auto">
          <a:xfrm>
            <a:off x="361950" y="5429250"/>
            <a:ext cx="80962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dirty="0">
                <a:solidFill>
                  <a:srgbClr val="000000"/>
                </a:solidFill>
              </a:rPr>
              <a:t>3. Look at response message sent by </a:t>
            </a: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the </a:t>
            </a:r>
            <a:r>
              <a:rPr lang="en-US" altLang="x-none" dirty="0">
                <a:solidFill>
                  <a:srgbClr val="000000"/>
                </a:solidFill>
              </a:rPr>
              <a:t>http server.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791E68D-9130-434E-96C6-04D609E73ABC}" type="slidenum">
              <a:rPr lang="en-US" altLang="x-none" sz="1400">
                <a:solidFill>
                  <a:srgbClr val="000000"/>
                </a:solidFill>
              </a:rPr>
              <a:pPr/>
              <a:t>51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317500"/>
            <a:ext cx="7772400" cy="8382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Trying out HTTP (client side) for yourself</a:t>
            </a:r>
            <a:endParaRPr lang="en-US" altLang="x-none" sz="4400">
              <a:ea typeface="ＭＳ Ｐゴシック" charset="-128"/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458913"/>
            <a:ext cx="8410575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Try telnet GET on </a:t>
            </a:r>
            <a:r>
              <a:rPr lang="en-US" altLang="zh-CN" dirty="0">
                <a:ea typeface="宋体" charset="-122"/>
                <a:hlinkClick r:id="rId3"/>
              </a:rPr>
              <a:t>www.xmu.edu.cn</a:t>
            </a:r>
            <a:endParaRPr lang="en-US" altLang="x-none" sz="2000" dirty="0">
              <a:ea typeface="宋体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23ED5F3-A7CE-2442-862A-613F799D46B6}" type="slidenum">
              <a:rPr lang="en-US" altLang="x-none" sz="1400">
                <a:solidFill>
                  <a:srgbClr val="000000"/>
                </a:solidFill>
              </a:rPr>
              <a:pPr/>
              <a:t>52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73063" y="228600"/>
            <a:ext cx="8375650" cy="1143000"/>
          </a:xfrm>
        </p:spPr>
        <p:txBody>
          <a:bodyPr/>
          <a:lstStyle/>
          <a:p>
            <a:r>
              <a:rPr lang="en-US" altLang="x-none" sz="3600">
                <a:ea typeface="ＭＳ Ｐゴシック" charset="-128"/>
              </a:rPr>
              <a:t>HTTP </a:t>
            </a:r>
            <a:r>
              <a:rPr lang="en-US" altLang="zh-CN" sz="3600">
                <a:ea typeface="宋体" charset="-122"/>
              </a:rPr>
              <a:t>Request</a:t>
            </a:r>
            <a:r>
              <a:rPr lang="en-US" altLang="x-none" sz="3600">
                <a:ea typeface="ＭＳ Ｐゴシック" charset="-128"/>
              </a:rPr>
              <a:t> Message</a:t>
            </a:r>
            <a:r>
              <a:rPr lang="en-US" altLang="zh-CN" sz="3600">
                <a:ea typeface="宋体" charset="-122"/>
              </a:rPr>
              <a:t> Example: GET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58371" name="Text Box 3"/>
          <p:cNvSpPr txBox="1">
            <a:spLocks noChangeArrowheads="1"/>
          </p:cNvSpPr>
          <p:nvPr/>
        </p:nvSpPr>
        <p:spPr bwMode="auto">
          <a:xfrm>
            <a:off x="2662238" y="2659063"/>
            <a:ext cx="6494462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GET /somedir/page.html HTTP/1.0</a:t>
            </a:r>
            <a:br>
              <a:rPr lang="en-US" altLang="x-none" sz="2000" b="1">
                <a:solidFill>
                  <a:srgbClr val="000000"/>
                </a:solidFill>
                <a:latin typeface="Courier New" charset="0"/>
              </a:rPr>
            </a:br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Host: </a:t>
            </a:r>
            <a:r>
              <a:rPr lang="en-US" altLang="x-none" sz="2000" b="1">
                <a:solidFill>
                  <a:srgbClr val="000000"/>
                </a:solidFill>
                <a:latin typeface="Courier New" charset="0"/>
                <a:hlinkClick r:id="rId3"/>
              </a:rPr>
              <a:t>www.somechool.edu</a:t>
            </a:r>
            <a:br>
              <a:rPr lang="en-US" altLang="x-none" sz="2000" b="1">
                <a:solidFill>
                  <a:srgbClr val="000000"/>
                </a:solidFill>
                <a:latin typeface="Courier New" charset="0"/>
              </a:rPr>
            </a:br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Connection: close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User-agent: Mozilla/4.0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Accept: text/html, image/gif, image/jpeg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Accept-language: en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  <a:p>
            <a:pPr algn="l"/>
            <a:r>
              <a:rPr lang="en-US" altLang="x-none" sz="2000">
                <a:solidFill>
                  <a:srgbClr val="000000"/>
                </a:solidFill>
                <a:latin typeface="Arial" charset="0"/>
              </a:rPr>
              <a:t>(extra carriage return, line feed)</a:t>
            </a:r>
            <a:r>
              <a:rPr lang="en-US" altLang="x-none" sz="1800">
                <a:solidFill>
                  <a:srgbClr val="000000"/>
                </a:solidFill>
                <a:latin typeface="Comic Sans MS" charset="0"/>
              </a:rPr>
              <a:t> </a:t>
            </a:r>
          </a:p>
        </p:txBody>
      </p:sp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-125413" y="1624013"/>
            <a:ext cx="2649538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request line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(GET, POST, 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HEAD, PUT, </a:t>
            </a:r>
            <a:br>
              <a:rPr lang="en-US" altLang="x-none" sz="2000">
                <a:solidFill>
                  <a:srgbClr val="3333CC"/>
                </a:solidFill>
                <a:latin typeface="Comic Sans MS" charset="0"/>
              </a:rPr>
            </a:br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DELETE, </a:t>
            </a:r>
            <a:br>
              <a:rPr lang="en-US" altLang="x-none" sz="2000">
                <a:solidFill>
                  <a:srgbClr val="3333CC"/>
                </a:solidFill>
                <a:latin typeface="Comic Sans MS" charset="0"/>
              </a:rPr>
            </a:br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TRACE … commands)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8373" name="Line 5"/>
          <p:cNvSpPr>
            <a:spLocks noChangeShapeType="1"/>
          </p:cNvSpPr>
          <p:nvPr/>
        </p:nvSpPr>
        <p:spPr bwMode="auto">
          <a:xfrm>
            <a:off x="1809750" y="2528888"/>
            <a:ext cx="923925" cy="25717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4" name="Freeform 6"/>
          <p:cNvSpPr>
            <a:spLocks/>
          </p:cNvSpPr>
          <p:nvPr/>
        </p:nvSpPr>
        <p:spPr bwMode="auto">
          <a:xfrm>
            <a:off x="2703513" y="3044825"/>
            <a:ext cx="249237" cy="1428750"/>
          </a:xfrm>
          <a:custGeom>
            <a:avLst/>
            <a:gdLst>
              <a:gd name="T0" fmla="*/ 2147483647 w 150"/>
              <a:gd name="T1" fmla="*/ 2147483647 h 924"/>
              <a:gd name="T2" fmla="*/ 0 w 150"/>
              <a:gd name="T3" fmla="*/ 0 h 924"/>
              <a:gd name="T4" fmla="*/ 0 w 150"/>
              <a:gd name="T5" fmla="*/ 2147483647 h 924"/>
              <a:gd name="T6" fmla="*/ 2147483647 w 150"/>
              <a:gd name="T7" fmla="*/ 2147483647 h 924"/>
              <a:gd name="T8" fmla="*/ 0 60000 65536"/>
              <a:gd name="T9" fmla="*/ 0 60000 65536"/>
              <a:gd name="T10" fmla="*/ 0 60000 65536"/>
              <a:gd name="T11" fmla="*/ 0 60000 65536"/>
              <a:gd name="T12" fmla="*/ 0 w 150"/>
              <a:gd name="T13" fmla="*/ 0 h 924"/>
              <a:gd name="T14" fmla="*/ 150 w 150"/>
              <a:gd name="T15" fmla="*/ 924 h 9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0" h="924">
                <a:moveTo>
                  <a:pt x="122" y="6"/>
                </a:moveTo>
                <a:lnTo>
                  <a:pt x="0" y="0"/>
                </a:lnTo>
                <a:lnTo>
                  <a:pt x="0" y="924"/>
                </a:lnTo>
                <a:lnTo>
                  <a:pt x="150" y="918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1709738" y="3470275"/>
            <a:ext cx="10112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header</a:t>
            </a:r>
          </a:p>
          <a:p>
            <a:pPr algn="r"/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 lines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8376" name="Line 8"/>
          <p:cNvSpPr>
            <a:spLocks noChangeShapeType="1"/>
          </p:cNvSpPr>
          <p:nvPr/>
        </p:nvSpPr>
        <p:spPr bwMode="auto">
          <a:xfrm>
            <a:off x="1933575" y="4795838"/>
            <a:ext cx="793750" cy="279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7" name="Text Box 9"/>
          <p:cNvSpPr txBox="1">
            <a:spLocks noChangeArrowheads="1"/>
          </p:cNvSpPr>
          <p:nvPr/>
        </p:nvSpPr>
        <p:spPr bwMode="auto">
          <a:xfrm>
            <a:off x="220663" y="4422775"/>
            <a:ext cx="217805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Carriage return, 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line feed 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indicates end 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of message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3340100" y="1463675"/>
            <a:ext cx="5438775" cy="1636713"/>
            <a:chOff x="3340693" y="1463261"/>
            <a:chExt cx="5437940" cy="1637499"/>
          </a:xfrm>
        </p:grpSpPr>
        <p:sp>
          <p:nvSpPr>
            <p:cNvPr id="58385" name="Text Box 4"/>
            <p:cNvSpPr txBox="1">
              <a:spLocks noChangeArrowheads="1"/>
            </p:cNvSpPr>
            <p:nvPr/>
          </p:nvSpPr>
          <p:spPr bwMode="auto">
            <a:xfrm>
              <a:off x="5657216" y="1463261"/>
              <a:ext cx="312141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3333CC"/>
                  </a:solidFill>
                  <a:latin typeface="Comic Sans MS" charset="0"/>
                </a:rPr>
                <a:t>Virtual host multiplexing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58386" name="Line 5"/>
            <p:cNvSpPr>
              <a:spLocks noChangeShapeType="1"/>
            </p:cNvSpPr>
            <p:nvPr/>
          </p:nvSpPr>
          <p:spPr bwMode="auto">
            <a:xfrm flipH="1">
              <a:off x="3340693" y="1811702"/>
              <a:ext cx="2534186" cy="1289058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5697538" y="4256088"/>
            <a:ext cx="2894012" cy="1558925"/>
            <a:chOff x="5590842" y="305276"/>
            <a:chExt cx="2893620" cy="1558095"/>
          </a:xfrm>
        </p:grpSpPr>
        <p:sp>
          <p:nvSpPr>
            <p:cNvPr id="58383" name="Text Box 4"/>
            <p:cNvSpPr txBox="1">
              <a:spLocks noChangeArrowheads="1"/>
            </p:cNvSpPr>
            <p:nvPr/>
          </p:nvSpPr>
          <p:spPr bwMode="auto">
            <a:xfrm>
              <a:off x="5951397" y="1463261"/>
              <a:ext cx="253306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3333CC"/>
                  </a:solidFill>
                  <a:latin typeface="Comic Sans MS" charset="0"/>
                </a:rPr>
                <a:t>Content negotiation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58384" name="Line 5"/>
            <p:cNvSpPr>
              <a:spLocks noChangeShapeType="1"/>
            </p:cNvSpPr>
            <p:nvPr/>
          </p:nvSpPr>
          <p:spPr bwMode="auto">
            <a:xfrm flipH="1" flipV="1">
              <a:off x="5590842" y="305276"/>
              <a:ext cx="686445" cy="1292937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5434013" y="3255963"/>
            <a:ext cx="3819525" cy="400050"/>
            <a:chOff x="4603269" y="1463261"/>
            <a:chExt cx="3819359" cy="400110"/>
          </a:xfrm>
        </p:grpSpPr>
        <p:sp>
          <p:nvSpPr>
            <p:cNvPr id="58381" name="Text Box 4"/>
            <p:cNvSpPr txBox="1">
              <a:spLocks noChangeArrowheads="1"/>
            </p:cNvSpPr>
            <p:nvPr/>
          </p:nvSpPr>
          <p:spPr bwMode="auto">
            <a:xfrm>
              <a:off x="5401774" y="1463261"/>
              <a:ext cx="302085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3333CC"/>
                  </a:solidFill>
                  <a:latin typeface="Comic Sans MS" charset="0"/>
                </a:rPr>
                <a:t>Connection management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58382" name="Line 5"/>
            <p:cNvSpPr>
              <a:spLocks noChangeShapeType="1"/>
            </p:cNvSpPr>
            <p:nvPr/>
          </p:nvSpPr>
          <p:spPr bwMode="auto">
            <a:xfrm flipH="1">
              <a:off x="4603269" y="1664677"/>
              <a:ext cx="809623" cy="7862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4AD2F02-236E-684A-AF8B-E4EEB25BF505}" type="slidenum">
              <a:rPr lang="en-US" altLang="x-none" sz="1400">
                <a:solidFill>
                  <a:srgbClr val="000000"/>
                </a:solidFill>
              </a:rPr>
              <a:pPr/>
              <a:t>53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HTTP Response</a:t>
            </a:r>
            <a:r>
              <a:rPr lang="en-US" altLang="zh-CN">
                <a:ea typeface="宋体" charset="-122"/>
              </a:rPr>
              <a:t> Message</a:t>
            </a:r>
            <a:endParaRPr lang="en-US" altLang="x-none" sz="4400">
              <a:ea typeface="ＭＳ Ｐゴシック" charset="-128"/>
            </a:endParaRPr>
          </a:p>
        </p:txBody>
      </p:sp>
      <p:sp>
        <p:nvSpPr>
          <p:cNvPr id="60419" name="Text Box 3"/>
          <p:cNvSpPr txBox="1">
            <a:spLocks noChangeArrowheads="1"/>
          </p:cNvSpPr>
          <p:nvPr/>
        </p:nvSpPr>
        <p:spPr bwMode="auto">
          <a:xfrm>
            <a:off x="3181350" y="1987550"/>
            <a:ext cx="582295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HTTP/1.0 200 OK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Date: Wed, 23 Jan 2008 12:00:15 GMT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Server: Apache/1.3.0 (Unix)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Last-Modified: Mon, 22 Jun 1998 …...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Content-Length: 6821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Content-Type: text/html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 algn="l"/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data data data data data ... </a:t>
            </a: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754063" y="1408113"/>
            <a:ext cx="1900237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status line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(protocol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status code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status phrase)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60421" name="Line 5"/>
          <p:cNvSpPr>
            <a:spLocks noChangeShapeType="1"/>
          </p:cNvSpPr>
          <p:nvPr/>
        </p:nvSpPr>
        <p:spPr bwMode="auto">
          <a:xfrm>
            <a:off x="2295525" y="1914525"/>
            <a:ext cx="923925" cy="25717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2" name="Freeform 6"/>
          <p:cNvSpPr>
            <a:spLocks/>
          </p:cNvSpPr>
          <p:nvPr/>
        </p:nvSpPr>
        <p:spPr bwMode="auto">
          <a:xfrm>
            <a:off x="3095625" y="2276475"/>
            <a:ext cx="257175" cy="1638300"/>
          </a:xfrm>
          <a:custGeom>
            <a:avLst/>
            <a:gdLst>
              <a:gd name="T0" fmla="*/ 2147483647 w 162"/>
              <a:gd name="T1" fmla="*/ 2147483647 h 1428"/>
              <a:gd name="T2" fmla="*/ 0 w 162"/>
              <a:gd name="T3" fmla="*/ 0 h 1428"/>
              <a:gd name="T4" fmla="*/ 0 w 162"/>
              <a:gd name="T5" fmla="*/ 2147483647 h 1428"/>
              <a:gd name="T6" fmla="*/ 2147483647 w 162"/>
              <a:gd name="T7" fmla="*/ 2147483647 h 1428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1428"/>
              <a:gd name="T14" fmla="*/ 162 w 162"/>
              <a:gd name="T15" fmla="*/ 1428 h 14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1428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2005013" y="3017838"/>
            <a:ext cx="10112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header</a:t>
            </a:r>
          </a:p>
          <a:p>
            <a:pPr algn="r"/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 lines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60424" name="Line 8"/>
          <p:cNvSpPr>
            <a:spLocks noChangeShapeType="1"/>
          </p:cNvSpPr>
          <p:nvPr/>
        </p:nvSpPr>
        <p:spPr bwMode="auto">
          <a:xfrm flipV="1">
            <a:off x="2190750" y="4381500"/>
            <a:ext cx="923925" cy="25717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5" name="Text Box 9"/>
          <p:cNvSpPr txBox="1">
            <a:spLocks noChangeArrowheads="1"/>
          </p:cNvSpPr>
          <p:nvPr/>
        </p:nvSpPr>
        <p:spPr bwMode="auto">
          <a:xfrm>
            <a:off x="838200" y="4360863"/>
            <a:ext cx="14065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data, e.g., 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requested</a:t>
            </a:r>
          </a:p>
          <a:p>
            <a:r>
              <a:rPr lang="en-US" altLang="x-none" sz="2000">
                <a:solidFill>
                  <a:srgbClr val="3333CC"/>
                </a:solidFill>
                <a:latin typeface="Comic Sans MS" charset="0"/>
              </a:rPr>
              <a:t>html file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4BA3D71-CFAC-A249-B83D-1027AE667CA2}" type="slidenum">
              <a:rPr lang="en-US" altLang="x-none" sz="1400">
                <a:solidFill>
                  <a:srgbClr val="000000"/>
                </a:solidFill>
              </a:rPr>
              <a:pPr/>
              <a:t>54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HTTP Response Status Codes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2314575"/>
            <a:ext cx="7934325" cy="4648200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altLang="x-none" sz="2400" b="1" dirty="0">
                <a:solidFill>
                  <a:srgbClr val="FF0000"/>
                </a:solidFill>
                <a:latin typeface="Courier New" charset="0"/>
                <a:ea typeface="ＭＳ Ｐゴシック" charset="-128"/>
              </a:rPr>
              <a:t>200 OK</a:t>
            </a:r>
            <a:endParaRPr lang="en-US" altLang="x-none" sz="24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>
                <a:ea typeface="ＭＳ Ｐゴシック" charset="-128"/>
              </a:rPr>
              <a:t>request succeeded, requested object later in this message</a:t>
            </a:r>
          </a:p>
          <a:p>
            <a:pPr>
              <a:buFont typeface="ZapfDingbats" charset="0"/>
              <a:buNone/>
            </a:pPr>
            <a:r>
              <a:rPr lang="en-US" altLang="x-none" sz="2400" b="1" dirty="0">
                <a:solidFill>
                  <a:srgbClr val="FF0000"/>
                </a:solidFill>
                <a:latin typeface="Courier New" charset="0"/>
                <a:ea typeface="ＭＳ Ｐゴシック" charset="-128"/>
              </a:rPr>
              <a:t>301 Moved Permanently</a:t>
            </a:r>
            <a:endParaRPr lang="en-US" altLang="x-none" sz="24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>
                <a:ea typeface="ＭＳ Ｐゴシック" charset="-128"/>
              </a:rPr>
              <a:t>requested object moved, new location specified later in this message (Location:)</a:t>
            </a:r>
          </a:p>
          <a:p>
            <a:pPr>
              <a:buFont typeface="ZapfDingbats" charset="0"/>
              <a:buNone/>
            </a:pPr>
            <a:r>
              <a:rPr lang="en-US" altLang="x-none" sz="2400" b="1" dirty="0">
                <a:solidFill>
                  <a:srgbClr val="FF0000"/>
                </a:solidFill>
                <a:latin typeface="Courier New" charset="0"/>
                <a:ea typeface="ＭＳ Ｐゴシック" charset="-128"/>
              </a:rPr>
              <a:t>400 Bad Request</a:t>
            </a:r>
            <a:endParaRPr lang="en-US" altLang="x-none" sz="24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>
                <a:ea typeface="ＭＳ Ｐゴシック" charset="-128"/>
              </a:rPr>
              <a:t>request message not understood by server</a:t>
            </a:r>
          </a:p>
          <a:p>
            <a:pPr>
              <a:buFont typeface="ZapfDingbats" charset="0"/>
              <a:buNone/>
            </a:pPr>
            <a:r>
              <a:rPr lang="en-US" altLang="x-none" sz="2400" b="1" dirty="0">
                <a:solidFill>
                  <a:srgbClr val="FF0000"/>
                </a:solidFill>
                <a:latin typeface="Courier New" charset="0"/>
                <a:ea typeface="ＭＳ Ｐゴシック" charset="-128"/>
              </a:rPr>
              <a:t>404 Not Found</a:t>
            </a:r>
            <a:endParaRPr lang="en-US" altLang="x-none" sz="24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dirty="0">
                <a:ea typeface="ＭＳ Ｐゴシック" charset="-128"/>
              </a:rPr>
              <a:t>requested document not found on this server</a:t>
            </a:r>
          </a:p>
          <a:p>
            <a:pPr>
              <a:buFont typeface="ZapfDingbats" charset="0"/>
              <a:buNone/>
            </a:pPr>
            <a:r>
              <a:rPr lang="en-US" altLang="x-none" sz="2400" b="1" dirty="0">
                <a:solidFill>
                  <a:srgbClr val="FF0000"/>
                </a:solidFill>
                <a:latin typeface="Courier New" charset="0"/>
                <a:ea typeface="ＭＳ Ｐゴシック" charset="-128"/>
              </a:rPr>
              <a:t>505 HTTP Version Not Supported</a:t>
            </a:r>
            <a:endParaRPr lang="en-US" altLang="x-none" sz="2400" dirty="0">
              <a:ea typeface="ＭＳ Ｐゴシック" charset="-128"/>
            </a:endParaRPr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523875" y="1368425"/>
            <a:ext cx="7686675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>
                <a:solidFill>
                  <a:srgbClr val="000000"/>
                </a:solidFill>
              </a:rPr>
              <a:t>In the first line of the server-&gt;client response message. A few sample codes: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48B2F8D-D616-0344-BCA7-B518C6522D8B}" type="slidenum">
              <a:rPr lang="en-US" altLang="x-none" sz="1400">
                <a:solidFill>
                  <a:srgbClr val="000000"/>
                </a:solidFill>
              </a:rPr>
              <a:pPr/>
              <a:t>55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317500"/>
            <a:ext cx="7772400" cy="8382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Trying Use Chrome to visit Course Page</a:t>
            </a:r>
            <a:endParaRPr lang="en-US" altLang="x-none" sz="4400">
              <a:ea typeface="ＭＳ Ｐゴシック" charset="-128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458913"/>
            <a:ext cx="8410575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endParaRPr lang="x-none" altLang="x-none" sz="2000">
              <a:ea typeface="宋体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B159630-75D6-4545-B60C-6DD2144340D4}" type="slidenum">
              <a:rPr lang="en-US" altLang="x-none" sz="1400">
                <a:solidFill>
                  <a:srgbClr val="000000"/>
                </a:solidFill>
              </a:rPr>
              <a:pPr/>
              <a:t>56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374650"/>
            <a:ext cx="7772400" cy="838200"/>
          </a:xfrm>
        </p:spPr>
        <p:txBody>
          <a:bodyPr/>
          <a:lstStyle/>
          <a:p>
            <a:r>
              <a:rPr lang="en-US" altLang="zh-CN" sz="3200">
                <a:ea typeface="宋体" charset="-122"/>
              </a:rPr>
              <a:t>Design Exercise</a:t>
            </a:r>
            <a:endParaRPr lang="en-US" altLang="x-none" sz="4400">
              <a:ea typeface="ＭＳ Ｐゴシック" charset="-128"/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458913"/>
            <a:ext cx="8410575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Workflow of an HTTP server processing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 a GET request that maps to a file:</a:t>
            </a:r>
            <a:br>
              <a:rPr lang="en-US" altLang="zh-CN" dirty="0">
                <a:ea typeface="宋体" charset="-122"/>
              </a:rPr>
            </a:br>
            <a:br>
              <a:rPr lang="en-US" altLang="zh-CN" dirty="0">
                <a:ea typeface="宋体" charset="-122"/>
              </a:rPr>
            </a:br>
            <a:r>
              <a:rPr lang="en-US" altLang="zh-CN" sz="2400" dirty="0">
                <a:latin typeface="Courier New" charset="0"/>
                <a:ea typeface="ＭＳ Ｐゴシック" charset="-128"/>
              </a:rPr>
              <a:t>GET /</a:t>
            </a:r>
            <a:r>
              <a:rPr lang="en-US" altLang="x-none" sz="2400" dirty="0" err="1">
                <a:latin typeface="Courier New" charset="0"/>
                <a:ea typeface="ＭＳ Ｐゴシック" charset="-128"/>
              </a:rPr>
              <a:t>somedir</a:t>
            </a:r>
            <a:r>
              <a:rPr lang="en-US" altLang="x-none" sz="2400" dirty="0">
                <a:latin typeface="Courier New" charset="0"/>
                <a:ea typeface="ＭＳ Ｐゴシック" charset="-128"/>
              </a:rPr>
              <a:t>/</a:t>
            </a:r>
            <a:r>
              <a:rPr lang="en-US" altLang="x-none" sz="2400" dirty="0" err="1">
                <a:latin typeface="Courier New" charset="0"/>
                <a:ea typeface="ＭＳ Ｐゴシック" charset="-128"/>
              </a:rPr>
              <a:t>page.html</a:t>
            </a:r>
            <a:r>
              <a:rPr lang="en-US" altLang="x-none" sz="2400" dirty="0">
                <a:latin typeface="Courier New" charset="0"/>
                <a:ea typeface="ＭＳ Ｐゴシック" charset="-128"/>
              </a:rPr>
              <a:t> HTTP/1.0</a:t>
            </a:r>
            <a:br>
              <a:rPr lang="en-US" altLang="x-none" sz="2400" dirty="0">
                <a:latin typeface="Courier New" charset="0"/>
                <a:ea typeface="ＭＳ Ｐゴシック" charset="-128"/>
              </a:rPr>
            </a:br>
            <a:r>
              <a:rPr lang="en-US" altLang="x-none" sz="2400" dirty="0">
                <a:latin typeface="Courier New" charset="0"/>
                <a:ea typeface="ＭＳ Ｐゴシック" charset="-128"/>
              </a:rPr>
              <a:t>Host: </a:t>
            </a:r>
            <a:r>
              <a:rPr lang="en-US" altLang="x-none" sz="2400" dirty="0" err="1">
                <a:latin typeface="Courier New" charset="0"/>
                <a:ea typeface="ＭＳ Ｐゴシック" charset="-128"/>
              </a:rPr>
              <a:t>www</a:t>
            </a:r>
            <a:r>
              <a:rPr lang="en-US" altLang="x-none" sz="2400" err="1">
                <a:latin typeface="Courier New" charset="0"/>
                <a:ea typeface="ＭＳ Ｐゴシック" charset="-128"/>
              </a:rPr>
              <a:t>.</a:t>
            </a:r>
            <a:r>
              <a:rPr lang="en-US" altLang="x-none" sz="2400">
                <a:latin typeface="Courier New" charset="0"/>
                <a:ea typeface="ＭＳ Ｐゴシック" charset="-128"/>
              </a:rPr>
              <a:t>some</a:t>
            </a:r>
            <a:r>
              <a:rPr lang="en-US" altLang="zh-CN" sz="2400">
                <a:latin typeface="Courier New" charset="0"/>
                <a:ea typeface="ＭＳ Ｐゴシック" charset="-128"/>
              </a:rPr>
              <a:t>s</a:t>
            </a:r>
            <a:r>
              <a:rPr lang="en-US" altLang="x-none" sz="2400">
                <a:latin typeface="Courier New" charset="0"/>
                <a:ea typeface="ＭＳ Ｐゴシック" charset="-128"/>
              </a:rPr>
              <a:t>chool</a:t>
            </a:r>
            <a:r>
              <a:rPr lang="en-US" altLang="x-none" sz="2400" dirty="0" err="1">
                <a:latin typeface="Courier New" charset="0"/>
                <a:ea typeface="ＭＳ Ｐゴシック" charset="-128"/>
              </a:rPr>
              <a:t>.edu</a:t>
            </a:r>
            <a:endParaRPr lang="en-US" altLang="x-none" sz="2400" dirty="0">
              <a:latin typeface="Courier New" charset="0"/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Basic HTTP Server Workflow</a:t>
            </a:r>
            <a:endParaRPr lang="en-US" altLang="x-none">
              <a:ea typeface="ＭＳ Ｐゴシック" charset="-128"/>
            </a:endParaRPr>
          </a:p>
        </p:txBody>
      </p:sp>
      <p:grpSp>
        <p:nvGrpSpPr>
          <p:cNvPr id="68610" name="Group 19"/>
          <p:cNvGrpSpPr>
            <a:grpSpLocks/>
          </p:cNvGrpSpPr>
          <p:nvPr/>
        </p:nvGrpSpPr>
        <p:grpSpPr bwMode="auto">
          <a:xfrm>
            <a:off x="4803775" y="1501775"/>
            <a:ext cx="3375025" cy="4386263"/>
            <a:chOff x="427" y="1018"/>
            <a:chExt cx="2126" cy="2763"/>
          </a:xfrm>
        </p:grpSpPr>
        <p:sp>
          <p:nvSpPr>
            <p:cNvPr id="68628" name="Rectangle 7"/>
            <p:cNvSpPr>
              <a:spLocks noChangeArrowheads="1"/>
            </p:cNvSpPr>
            <p:nvPr/>
          </p:nvSpPr>
          <p:spPr bwMode="auto">
            <a:xfrm>
              <a:off x="500" y="1334"/>
              <a:ext cx="2053" cy="244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68629" name="Text Box 8"/>
            <p:cNvSpPr txBox="1">
              <a:spLocks noChangeArrowheads="1"/>
            </p:cNvSpPr>
            <p:nvPr/>
          </p:nvSpPr>
          <p:spPr bwMode="auto">
            <a:xfrm>
              <a:off x="427" y="1215"/>
              <a:ext cx="76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TCP socket space</a:t>
              </a:r>
            </a:p>
          </p:txBody>
        </p:sp>
        <p:grpSp>
          <p:nvGrpSpPr>
            <p:cNvPr id="68630" name="Group 9"/>
            <p:cNvGrpSpPr>
              <a:grpSpLocks/>
            </p:cNvGrpSpPr>
            <p:nvPr/>
          </p:nvGrpSpPr>
          <p:grpSpPr bwMode="auto">
            <a:xfrm>
              <a:off x="558" y="1436"/>
              <a:ext cx="1928" cy="605"/>
              <a:chOff x="625" y="1436"/>
              <a:chExt cx="1786" cy="576"/>
            </a:xfrm>
          </p:grpSpPr>
          <p:sp>
            <p:nvSpPr>
              <p:cNvPr id="68638" name="Rectangle 10"/>
              <p:cNvSpPr>
                <a:spLocks noChangeArrowheads="1"/>
              </p:cNvSpPr>
              <p:nvPr/>
            </p:nvSpPr>
            <p:spPr bwMode="auto">
              <a:xfrm>
                <a:off x="628" y="1436"/>
                <a:ext cx="1783" cy="5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68639" name="Text Box 11"/>
              <p:cNvSpPr txBox="1">
                <a:spLocks noChangeArrowheads="1"/>
              </p:cNvSpPr>
              <p:nvPr/>
            </p:nvSpPr>
            <p:spPr bwMode="auto">
              <a:xfrm>
                <a:off x="625" y="1445"/>
                <a:ext cx="1116" cy="5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state: listening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address:  {*.</a:t>
                </a:r>
                <a:r>
                  <a:rPr lang="en-US" altLang="zh-CN" sz="1000" b="1">
                    <a:solidFill>
                      <a:srgbClr val="000000"/>
                    </a:solidFill>
                    <a:latin typeface="Comic Sans MS" charset="0"/>
                    <a:ea typeface="宋体" charset="-122"/>
                  </a:rPr>
                  <a:t>6789</a:t>
                </a:r>
                <a:r>
                  <a:rPr lang="en-US" altLang="x-none" sz="1000" b="1">
                    <a:solidFill>
                      <a:srgbClr val="000000"/>
                    </a:solidFill>
                    <a:latin typeface="Comic Sans MS" charset="0"/>
                  </a:rPr>
                  <a:t>, </a:t>
                </a:r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*</a:t>
                </a:r>
                <a:r>
                  <a:rPr lang="en-US" altLang="x-none" sz="1000" b="1">
                    <a:solidFill>
                      <a:srgbClr val="000000"/>
                    </a:solidFill>
                    <a:latin typeface="Comic Sans MS" charset="0"/>
                  </a:rPr>
                  <a:t>.*</a:t>
                </a:r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}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completed connection queue: </a:t>
                </a:r>
                <a:b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</a:br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sendbuf: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recvbuf:</a:t>
                </a:r>
              </a:p>
            </p:txBody>
          </p:sp>
        </p:grpSp>
        <p:sp>
          <p:nvSpPr>
            <p:cNvPr id="68631" name="Text Box 12"/>
            <p:cNvSpPr txBox="1">
              <a:spLocks noChangeArrowheads="1"/>
            </p:cNvSpPr>
            <p:nvPr/>
          </p:nvSpPr>
          <p:spPr bwMode="auto">
            <a:xfrm>
              <a:off x="1151" y="1018"/>
              <a:ext cx="70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200">
                  <a:solidFill>
                    <a:srgbClr val="000000"/>
                  </a:solidFill>
                  <a:latin typeface="Comic Sans MS" charset="0"/>
                </a:rPr>
                <a:t>128.36.2</a:t>
              </a:r>
              <a:r>
                <a:rPr lang="en-US" altLang="zh-CN" sz="12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3</a:t>
              </a:r>
              <a:r>
                <a:rPr lang="en-US" altLang="x-none" sz="1200">
                  <a:solidFill>
                    <a:srgbClr val="000000"/>
                  </a:solidFill>
                  <a:latin typeface="Comic Sans MS" charset="0"/>
                </a:rPr>
                <a:t>2.</a:t>
              </a:r>
              <a:r>
                <a:rPr lang="en-US" altLang="zh-CN" sz="12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br>
                <a:rPr lang="en-US" altLang="x-none" sz="1200">
                  <a:solidFill>
                    <a:srgbClr val="000000"/>
                  </a:solidFill>
                  <a:latin typeface="Comic Sans MS" charset="0"/>
                </a:rPr>
              </a:br>
              <a:r>
                <a:rPr lang="en-US" altLang="x-none" sz="1200">
                  <a:solidFill>
                    <a:srgbClr val="000000"/>
                  </a:solidFill>
                  <a:latin typeface="Comic Sans MS" charset="0"/>
                </a:rPr>
                <a:t>128.36.2</a:t>
              </a:r>
              <a:r>
                <a:rPr lang="en-US" altLang="zh-CN" sz="12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30</a:t>
              </a:r>
              <a:r>
                <a:rPr lang="en-US" altLang="x-none" sz="1200">
                  <a:solidFill>
                    <a:srgbClr val="000000"/>
                  </a:solidFill>
                  <a:latin typeface="Comic Sans MS" charset="0"/>
                </a:rPr>
                <a:t>.2</a:t>
              </a:r>
            </a:p>
          </p:txBody>
        </p:sp>
        <p:grpSp>
          <p:nvGrpSpPr>
            <p:cNvPr id="68632" name="Group 13"/>
            <p:cNvGrpSpPr>
              <a:grpSpLocks/>
            </p:cNvGrpSpPr>
            <p:nvPr/>
          </p:nvGrpSpPr>
          <p:grpSpPr bwMode="auto">
            <a:xfrm>
              <a:off x="568" y="3017"/>
              <a:ext cx="1926" cy="617"/>
              <a:chOff x="670" y="2989"/>
              <a:chExt cx="1783" cy="617"/>
            </a:xfrm>
          </p:grpSpPr>
          <p:sp>
            <p:nvSpPr>
              <p:cNvPr id="68636" name="Rectangle 14"/>
              <p:cNvSpPr>
                <a:spLocks noChangeArrowheads="1"/>
              </p:cNvSpPr>
              <p:nvPr/>
            </p:nvSpPr>
            <p:spPr bwMode="auto">
              <a:xfrm>
                <a:off x="670" y="2989"/>
                <a:ext cx="1783" cy="61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68637" name="Text Box 15"/>
              <p:cNvSpPr txBox="1">
                <a:spLocks noChangeArrowheads="1"/>
              </p:cNvSpPr>
              <p:nvPr/>
            </p:nvSpPr>
            <p:spPr bwMode="auto">
              <a:xfrm>
                <a:off x="714" y="3032"/>
                <a:ext cx="1094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state: listening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address:  {*.</a:t>
                </a:r>
                <a:r>
                  <a:rPr lang="en-US" altLang="x-none" sz="1000" b="1">
                    <a:solidFill>
                      <a:srgbClr val="000000"/>
                    </a:solidFill>
                    <a:latin typeface="Comic Sans MS" charset="0"/>
                  </a:rPr>
                  <a:t>2</a:t>
                </a:r>
                <a:r>
                  <a:rPr lang="en-US" altLang="zh-CN" sz="1000" b="1">
                    <a:solidFill>
                      <a:srgbClr val="000000"/>
                    </a:solidFill>
                    <a:latin typeface="Comic Sans MS" charset="0"/>
                    <a:ea typeface="宋体" charset="-122"/>
                  </a:rPr>
                  <a:t>5</a:t>
                </a:r>
                <a:r>
                  <a:rPr lang="en-US" altLang="x-none" sz="1000" b="1">
                    <a:solidFill>
                      <a:srgbClr val="000000"/>
                    </a:solidFill>
                    <a:latin typeface="Comic Sans MS" charset="0"/>
                  </a:rPr>
                  <a:t>, </a:t>
                </a:r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*</a:t>
                </a:r>
                <a:r>
                  <a:rPr lang="en-US" altLang="x-none" sz="1000" b="1">
                    <a:solidFill>
                      <a:srgbClr val="000000"/>
                    </a:solidFill>
                    <a:latin typeface="Comic Sans MS" charset="0"/>
                  </a:rPr>
                  <a:t>.*</a:t>
                </a:r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}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completed connection queue: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sendbuf: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recvbuf:</a:t>
                </a:r>
              </a:p>
            </p:txBody>
          </p:sp>
        </p:grpSp>
        <p:grpSp>
          <p:nvGrpSpPr>
            <p:cNvPr id="68633" name="Group 16"/>
            <p:cNvGrpSpPr>
              <a:grpSpLocks/>
            </p:cNvGrpSpPr>
            <p:nvPr/>
          </p:nvGrpSpPr>
          <p:grpSpPr bwMode="auto">
            <a:xfrm>
              <a:off x="570" y="2134"/>
              <a:ext cx="1972" cy="605"/>
              <a:chOff x="625" y="1436"/>
              <a:chExt cx="1827" cy="576"/>
            </a:xfrm>
          </p:grpSpPr>
          <p:sp>
            <p:nvSpPr>
              <p:cNvPr id="68634" name="Rectangle 17"/>
              <p:cNvSpPr>
                <a:spLocks noChangeArrowheads="1"/>
              </p:cNvSpPr>
              <p:nvPr/>
            </p:nvSpPr>
            <p:spPr bwMode="auto">
              <a:xfrm>
                <a:off x="628" y="1436"/>
                <a:ext cx="1783" cy="5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68635" name="Text Box 18"/>
              <p:cNvSpPr txBox="1">
                <a:spLocks noChangeArrowheads="1"/>
              </p:cNvSpPr>
              <p:nvPr/>
            </p:nvSpPr>
            <p:spPr bwMode="auto">
              <a:xfrm>
                <a:off x="625" y="1445"/>
                <a:ext cx="1827" cy="4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state: </a:t>
                </a:r>
                <a:r>
                  <a:rPr lang="en-US" altLang="zh-CN" sz="1000">
                    <a:solidFill>
                      <a:srgbClr val="000000"/>
                    </a:solidFill>
                    <a:latin typeface="Comic Sans MS" charset="0"/>
                    <a:ea typeface="宋体" charset="-122"/>
                  </a:rPr>
                  <a:t>established</a:t>
                </a:r>
                <a:endParaRPr lang="en-US" altLang="x-none" sz="1000">
                  <a:solidFill>
                    <a:srgbClr val="000000"/>
                  </a:solidFill>
                  <a:latin typeface="Comic Sans MS" charset="0"/>
                </a:endParaRP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address:  {128.36.2</a:t>
                </a:r>
                <a:r>
                  <a:rPr lang="en-US" altLang="zh-CN" sz="1000">
                    <a:solidFill>
                      <a:srgbClr val="000000"/>
                    </a:solidFill>
                    <a:latin typeface="Comic Sans MS" charset="0"/>
                    <a:ea typeface="宋体" charset="-122"/>
                  </a:rPr>
                  <a:t>3</a:t>
                </a:r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2.</a:t>
                </a:r>
                <a:r>
                  <a:rPr lang="en-US" altLang="zh-CN" sz="1000">
                    <a:solidFill>
                      <a:srgbClr val="000000"/>
                    </a:solidFill>
                    <a:latin typeface="Comic Sans MS" charset="0"/>
                    <a:ea typeface="宋体" charset="-122"/>
                  </a:rPr>
                  <a:t>5:</a:t>
                </a:r>
                <a:r>
                  <a:rPr lang="en-US" altLang="zh-CN" sz="1000" b="1">
                    <a:solidFill>
                      <a:srgbClr val="000000"/>
                    </a:solidFill>
                    <a:latin typeface="Comic Sans MS" charset="0"/>
                    <a:ea typeface="宋体" charset="-122"/>
                  </a:rPr>
                  <a:t>6789</a:t>
                </a:r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, 198.69.10.10.</a:t>
                </a:r>
                <a:r>
                  <a:rPr lang="en-US" altLang="x-none" sz="1000" b="1">
                    <a:solidFill>
                      <a:srgbClr val="000000"/>
                    </a:solidFill>
                    <a:latin typeface="Comic Sans MS" charset="0"/>
                  </a:rPr>
                  <a:t>1500</a:t>
                </a:r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}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sendbuf:</a:t>
                </a:r>
              </a:p>
              <a:p>
                <a:pPr algn="l"/>
                <a:r>
                  <a:rPr lang="en-US" altLang="x-none" sz="1000">
                    <a:solidFill>
                      <a:srgbClr val="000000"/>
                    </a:solidFill>
                    <a:latin typeface="Comic Sans MS" charset="0"/>
                  </a:rPr>
                  <a:t>recvbuf:</a:t>
                </a:r>
              </a:p>
            </p:txBody>
          </p:sp>
        </p:grp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146175" y="2084388"/>
            <a:ext cx="2768600" cy="800100"/>
            <a:chOff x="1146640" y="2084403"/>
            <a:chExt cx="2768600" cy="800100"/>
          </a:xfrm>
        </p:grpSpPr>
        <p:sp>
          <p:nvSpPr>
            <p:cNvPr id="68626" name="Rectangle 20"/>
            <p:cNvSpPr>
              <a:spLocks noChangeArrowheads="1"/>
            </p:cNvSpPr>
            <p:nvPr/>
          </p:nvSpPr>
          <p:spPr bwMode="auto">
            <a:xfrm>
              <a:off x="1146640" y="2482865"/>
              <a:ext cx="2768600" cy="40163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connSocket = accept()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68627" name="Line 27"/>
            <p:cNvSpPr>
              <a:spLocks noChangeShapeType="1"/>
            </p:cNvSpPr>
            <p:nvPr/>
          </p:nvSpPr>
          <p:spPr bwMode="auto">
            <a:xfrm>
              <a:off x="2503953" y="2084403"/>
              <a:ext cx="0" cy="3921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214438" y="4641850"/>
            <a:ext cx="2768600" cy="1112838"/>
            <a:chOff x="1214903" y="4642078"/>
            <a:chExt cx="2768600" cy="1113000"/>
          </a:xfrm>
        </p:grpSpPr>
        <p:sp>
          <p:nvSpPr>
            <p:cNvPr id="68624" name="Rectangle 25"/>
            <p:cNvSpPr>
              <a:spLocks noChangeArrowheads="1"/>
            </p:cNvSpPr>
            <p:nvPr/>
          </p:nvSpPr>
          <p:spPr bwMode="auto">
            <a:xfrm>
              <a:off x="1214903" y="5047192"/>
              <a:ext cx="2768600" cy="70788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Read from file/</a:t>
              </a:r>
              <a:br>
                <a:rPr lang="en-US" altLang="zh-CN" sz="2000">
                  <a:solidFill>
                    <a:srgbClr val="000000"/>
                  </a:solidFill>
                  <a:ea typeface="宋体" charset="-122"/>
                </a:rPr>
              </a:br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write to connSocket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68625" name="Line 30"/>
            <p:cNvSpPr>
              <a:spLocks noChangeShapeType="1"/>
            </p:cNvSpPr>
            <p:nvPr/>
          </p:nvSpPr>
          <p:spPr bwMode="auto">
            <a:xfrm>
              <a:off x="2477419" y="4642078"/>
              <a:ext cx="17301" cy="4156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263650" y="5772150"/>
            <a:ext cx="2768600" cy="757238"/>
            <a:chOff x="1264115" y="5772174"/>
            <a:chExt cx="2768600" cy="756465"/>
          </a:xfrm>
        </p:grpSpPr>
        <p:sp>
          <p:nvSpPr>
            <p:cNvPr id="68622" name="Rectangle 26"/>
            <p:cNvSpPr>
              <a:spLocks noChangeArrowheads="1"/>
            </p:cNvSpPr>
            <p:nvPr/>
          </p:nvSpPr>
          <p:spPr bwMode="auto">
            <a:xfrm>
              <a:off x="1264115" y="6128529"/>
              <a:ext cx="2768600" cy="40011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close connSocket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68623" name="Line 31"/>
            <p:cNvSpPr>
              <a:spLocks noChangeShapeType="1"/>
            </p:cNvSpPr>
            <p:nvPr/>
          </p:nvSpPr>
          <p:spPr bwMode="auto">
            <a:xfrm flipH="1">
              <a:off x="2459503" y="5772174"/>
              <a:ext cx="1198" cy="36194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82286" name="Freeform 32"/>
          <p:cNvSpPr>
            <a:spLocks/>
          </p:cNvSpPr>
          <p:nvPr/>
        </p:nvSpPr>
        <p:spPr bwMode="auto">
          <a:xfrm>
            <a:off x="703263" y="2287588"/>
            <a:ext cx="1785937" cy="4441825"/>
          </a:xfrm>
          <a:custGeom>
            <a:avLst/>
            <a:gdLst>
              <a:gd name="T0" fmla="*/ 2147483647 w 1125"/>
              <a:gd name="T1" fmla="*/ 2147483647 h 2798"/>
              <a:gd name="T2" fmla="*/ 2147483647 w 1125"/>
              <a:gd name="T3" fmla="*/ 2147483647 h 2798"/>
              <a:gd name="T4" fmla="*/ 0 w 1125"/>
              <a:gd name="T5" fmla="*/ 2147483647 h 2798"/>
              <a:gd name="T6" fmla="*/ 0 w 1125"/>
              <a:gd name="T7" fmla="*/ 0 h 2798"/>
              <a:gd name="T8" fmla="*/ 2147483647 w 1125"/>
              <a:gd name="T9" fmla="*/ 0 h 27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25"/>
              <a:gd name="T16" fmla="*/ 0 h 2798"/>
              <a:gd name="T17" fmla="*/ 1125 w 1125"/>
              <a:gd name="T18" fmla="*/ 2798 h 27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25" h="2798">
                <a:moveTo>
                  <a:pt x="1079" y="2670"/>
                </a:moveTo>
                <a:lnTo>
                  <a:pt x="1079" y="2798"/>
                </a:lnTo>
                <a:lnTo>
                  <a:pt x="0" y="2798"/>
                </a:lnTo>
                <a:lnTo>
                  <a:pt x="0" y="0"/>
                </a:lnTo>
                <a:lnTo>
                  <a:pt x="1125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615" name="Rectangle 22"/>
          <p:cNvSpPr>
            <a:spLocks noChangeArrowheads="1"/>
          </p:cNvSpPr>
          <p:nvPr/>
        </p:nvSpPr>
        <p:spPr bwMode="auto">
          <a:xfrm>
            <a:off x="1123950" y="1504950"/>
            <a:ext cx="2767013" cy="70802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 sz="2000">
                <a:solidFill>
                  <a:srgbClr val="000000"/>
                </a:solidFill>
                <a:ea typeface="宋体" charset="-122"/>
              </a:rPr>
              <a:t>Create ServerSocket(6789)</a:t>
            </a:r>
            <a:endParaRPr lang="en-US" altLang="x-none" sz="2000">
              <a:solidFill>
                <a:srgbClr val="000000"/>
              </a:solidFill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192213" y="3821113"/>
            <a:ext cx="2768600" cy="855662"/>
            <a:chOff x="1192678" y="3821350"/>
            <a:chExt cx="2768600" cy="855464"/>
          </a:xfrm>
        </p:grpSpPr>
        <p:sp>
          <p:nvSpPr>
            <p:cNvPr id="68620" name="Line 29"/>
            <p:cNvSpPr>
              <a:spLocks noChangeShapeType="1"/>
            </p:cNvSpPr>
            <p:nvPr/>
          </p:nvSpPr>
          <p:spPr bwMode="auto">
            <a:xfrm flipH="1">
              <a:off x="2483381" y="3821350"/>
              <a:ext cx="1977" cy="4765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8621" name="Rectangle 24"/>
            <p:cNvSpPr>
              <a:spLocks noChangeArrowheads="1"/>
            </p:cNvSpPr>
            <p:nvPr/>
          </p:nvSpPr>
          <p:spPr bwMode="auto">
            <a:xfrm>
              <a:off x="1192678" y="4276704"/>
              <a:ext cx="2768600" cy="40011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Map URL to file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154113" y="2865438"/>
            <a:ext cx="2768600" cy="1038225"/>
            <a:chOff x="1154578" y="2865453"/>
            <a:chExt cx="2768600" cy="1038156"/>
          </a:xfrm>
        </p:grpSpPr>
        <p:sp>
          <p:nvSpPr>
            <p:cNvPr id="68618" name="Rectangle 23"/>
            <p:cNvSpPr>
              <a:spLocks noChangeArrowheads="1"/>
            </p:cNvSpPr>
            <p:nvPr/>
          </p:nvSpPr>
          <p:spPr bwMode="auto">
            <a:xfrm>
              <a:off x="1154578" y="3195723"/>
              <a:ext cx="2768600" cy="70788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read request from connSocket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68619" name="Line 28"/>
            <p:cNvSpPr>
              <a:spLocks noChangeShapeType="1"/>
            </p:cNvSpPr>
            <p:nvPr/>
          </p:nvSpPr>
          <p:spPr bwMode="auto">
            <a:xfrm>
              <a:off x="2499190" y="2865453"/>
              <a:ext cx="0" cy="3476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8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2404B0A-7CA0-1741-B0C7-A95D42F7AA8E}" type="slidenum">
              <a:rPr lang="en-US" altLang="x-none" sz="1400">
                <a:solidFill>
                  <a:srgbClr val="000000"/>
                </a:solidFill>
              </a:rPr>
              <a:pPr/>
              <a:t>58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374650"/>
            <a:ext cx="7772400" cy="838200"/>
          </a:xfrm>
        </p:spPr>
        <p:txBody>
          <a:bodyPr/>
          <a:lstStyle/>
          <a:p>
            <a:r>
              <a:rPr lang="en-US" altLang="x-none" sz="3200">
                <a:ea typeface="宋体" charset="-122"/>
              </a:rPr>
              <a:t>Example Code</a:t>
            </a:r>
            <a:endParaRPr lang="en-US" altLang="x-none" sz="4400">
              <a:ea typeface="ＭＳ Ｐゴシック" charset="-128"/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458913"/>
            <a:ext cx="8410575" cy="4648200"/>
          </a:xfrm>
        </p:spPr>
        <p:txBody>
          <a:bodyPr/>
          <a:lstStyle/>
          <a:p>
            <a:pPr>
              <a:buFont typeface="Wingdings" pitchFamily="2" charset="2"/>
              <a:buChar char="q"/>
              <a:defRPr/>
            </a:pPr>
            <a:r>
              <a:rPr lang="en-US" altLang="zh-CN" dirty="0">
                <a:ea typeface="宋体" charset="0"/>
                <a:cs typeface="宋体" charset="0"/>
              </a:rPr>
              <a:t>See </a:t>
            </a:r>
            <a:r>
              <a:rPr lang="en-US" altLang="zh-CN" dirty="0" err="1">
                <a:ea typeface="宋体" charset="0"/>
                <a:cs typeface="宋体" charset="0"/>
              </a:rPr>
              <a:t>BasicWebServer.java</a:t>
            </a:r>
            <a:endParaRPr lang="en-US" altLang="zh-CN" dirty="0">
              <a:ea typeface="宋体" charset="0"/>
              <a:cs typeface="宋体" charset="0"/>
            </a:endParaRPr>
          </a:p>
          <a:p>
            <a:pPr>
              <a:defRPr/>
            </a:pPr>
            <a:endParaRPr lang="en-US" altLang="zh-CN" dirty="0">
              <a:ea typeface="宋体" charset="0"/>
              <a:cs typeface="宋体" charset="0"/>
            </a:endParaRPr>
          </a:p>
          <a:p>
            <a:pPr>
              <a:buFont typeface="Wingdings" pitchFamily="2" charset="2"/>
              <a:buChar char="q"/>
              <a:defRPr/>
            </a:pPr>
            <a:r>
              <a:rPr lang="en-US" altLang="zh-CN" dirty="0">
                <a:ea typeface="宋体" charset="0"/>
                <a:cs typeface="宋体" charset="0"/>
              </a:rPr>
              <a:t>Try using telnet and real browser, and fetch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zh-CN" dirty="0">
                <a:ea typeface="宋体" charset="0"/>
                <a:cs typeface="宋体" charset="0"/>
              </a:rPr>
              <a:t>file1.html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zh-CN" dirty="0" err="1">
                <a:ea typeface="宋体" charset="0"/>
                <a:cs typeface="宋体" charset="0"/>
              </a:rPr>
              <a:t>index.html</a:t>
            </a:r>
            <a:endParaRPr lang="en-US" altLang="zh-CN" dirty="0">
              <a:ea typeface="宋体" charset="0"/>
              <a:cs typeface="宋体" charset="0"/>
            </a:endParaRPr>
          </a:p>
          <a:p>
            <a:pPr marL="457200" lvl="1" indent="0">
              <a:buFont typeface="ZapfDingbats" charset="0"/>
              <a:buNone/>
              <a:defRPr/>
            </a:pPr>
            <a:r>
              <a:rPr lang="en-US" altLang="zh-CN" dirty="0">
                <a:ea typeface="宋体" charset="0"/>
                <a:cs typeface="宋体" charset="0"/>
              </a:rPr>
              <a:t>what difference in behavior?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Static -&gt; Dynamic Content</a:t>
            </a:r>
            <a:endParaRPr lang="en-US" altLang="x-none">
              <a:ea typeface="ＭＳ Ｐゴシック" charset="-128"/>
            </a:endParaRPr>
          </a:p>
        </p:txBody>
      </p:sp>
      <p:grpSp>
        <p:nvGrpSpPr>
          <p:cNvPr id="72706" name="Group 1"/>
          <p:cNvGrpSpPr>
            <a:grpSpLocks/>
          </p:cNvGrpSpPr>
          <p:nvPr/>
        </p:nvGrpSpPr>
        <p:grpSpPr bwMode="auto">
          <a:xfrm>
            <a:off x="1146175" y="2084388"/>
            <a:ext cx="2768600" cy="800100"/>
            <a:chOff x="1146640" y="2084403"/>
            <a:chExt cx="2768600" cy="800100"/>
          </a:xfrm>
        </p:grpSpPr>
        <p:sp>
          <p:nvSpPr>
            <p:cNvPr id="72722" name="Rectangle 20"/>
            <p:cNvSpPr>
              <a:spLocks noChangeArrowheads="1"/>
            </p:cNvSpPr>
            <p:nvPr/>
          </p:nvSpPr>
          <p:spPr bwMode="auto">
            <a:xfrm>
              <a:off x="1146640" y="2482865"/>
              <a:ext cx="2768600" cy="40163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connSocket = accept()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72723" name="Line 27"/>
            <p:cNvSpPr>
              <a:spLocks noChangeShapeType="1"/>
            </p:cNvSpPr>
            <p:nvPr/>
          </p:nvSpPr>
          <p:spPr bwMode="auto">
            <a:xfrm>
              <a:off x="2503953" y="2084403"/>
              <a:ext cx="0" cy="3921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2707" name="Group 4"/>
          <p:cNvGrpSpPr>
            <a:grpSpLocks/>
          </p:cNvGrpSpPr>
          <p:nvPr/>
        </p:nvGrpSpPr>
        <p:grpSpPr bwMode="auto">
          <a:xfrm>
            <a:off x="1214438" y="4641850"/>
            <a:ext cx="2768600" cy="1112838"/>
            <a:chOff x="1214903" y="4642078"/>
            <a:chExt cx="2768600" cy="1113000"/>
          </a:xfrm>
        </p:grpSpPr>
        <p:sp>
          <p:nvSpPr>
            <p:cNvPr id="72720" name="Rectangle 25"/>
            <p:cNvSpPr>
              <a:spLocks noChangeArrowheads="1"/>
            </p:cNvSpPr>
            <p:nvPr/>
          </p:nvSpPr>
          <p:spPr bwMode="auto">
            <a:xfrm>
              <a:off x="1214903" y="5047192"/>
              <a:ext cx="2768600" cy="70788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Read from file/</a:t>
              </a:r>
              <a:br>
                <a:rPr lang="en-US" altLang="zh-CN" sz="2000">
                  <a:solidFill>
                    <a:srgbClr val="000000"/>
                  </a:solidFill>
                  <a:ea typeface="宋体" charset="-122"/>
                </a:rPr>
              </a:br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write to connSocket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72721" name="Line 30"/>
            <p:cNvSpPr>
              <a:spLocks noChangeShapeType="1"/>
            </p:cNvSpPr>
            <p:nvPr/>
          </p:nvSpPr>
          <p:spPr bwMode="auto">
            <a:xfrm>
              <a:off x="2477419" y="4642078"/>
              <a:ext cx="17301" cy="4156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2708" name="Group 5"/>
          <p:cNvGrpSpPr>
            <a:grpSpLocks/>
          </p:cNvGrpSpPr>
          <p:nvPr/>
        </p:nvGrpSpPr>
        <p:grpSpPr bwMode="auto">
          <a:xfrm>
            <a:off x="1263650" y="5772150"/>
            <a:ext cx="2768600" cy="757238"/>
            <a:chOff x="1264115" y="5772174"/>
            <a:chExt cx="2768600" cy="756465"/>
          </a:xfrm>
        </p:grpSpPr>
        <p:sp>
          <p:nvSpPr>
            <p:cNvPr id="72718" name="Rectangle 26"/>
            <p:cNvSpPr>
              <a:spLocks noChangeArrowheads="1"/>
            </p:cNvSpPr>
            <p:nvPr/>
          </p:nvSpPr>
          <p:spPr bwMode="auto">
            <a:xfrm>
              <a:off x="1264115" y="6128529"/>
              <a:ext cx="2768600" cy="40011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close connSocket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72719" name="Line 31"/>
            <p:cNvSpPr>
              <a:spLocks noChangeShapeType="1"/>
            </p:cNvSpPr>
            <p:nvPr/>
          </p:nvSpPr>
          <p:spPr bwMode="auto">
            <a:xfrm flipH="1">
              <a:off x="2459503" y="5772174"/>
              <a:ext cx="1198" cy="36194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2709" name="Freeform 32"/>
          <p:cNvSpPr>
            <a:spLocks/>
          </p:cNvSpPr>
          <p:nvPr/>
        </p:nvSpPr>
        <p:spPr bwMode="auto">
          <a:xfrm>
            <a:off x="703263" y="2287588"/>
            <a:ext cx="1785937" cy="4441825"/>
          </a:xfrm>
          <a:custGeom>
            <a:avLst/>
            <a:gdLst>
              <a:gd name="T0" fmla="*/ 2147483647 w 1125"/>
              <a:gd name="T1" fmla="*/ 2147483647 h 2798"/>
              <a:gd name="T2" fmla="*/ 2147483647 w 1125"/>
              <a:gd name="T3" fmla="*/ 2147483647 h 2798"/>
              <a:gd name="T4" fmla="*/ 0 w 1125"/>
              <a:gd name="T5" fmla="*/ 2147483647 h 2798"/>
              <a:gd name="T6" fmla="*/ 0 w 1125"/>
              <a:gd name="T7" fmla="*/ 0 h 2798"/>
              <a:gd name="T8" fmla="*/ 2147483647 w 1125"/>
              <a:gd name="T9" fmla="*/ 0 h 27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25"/>
              <a:gd name="T16" fmla="*/ 0 h 2798"/>
              <a:gd name="T17" fmla="*/ 1125 w 1125"/>
              <a:gd name="T18" fmla="*/ 2798 h 27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25" h="2798">
                <a:moveTo>
                  <a:pt x="1079" y="2670"/>
                </a:moveTo>
                <a:lnTo>
                  <a:pt x="1079" y="2798"/>
                </a:lnTo>
                <a:lnTo>
                  <a:pt x="0" y="2798"/>
                </a:lnTo>
                <a:lnTo>
                  <a:pt x="0" y="0"/>
                </a:lnTo>
                <a:lnTo>
                  <a:pt x="1125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2710" name="Rectangle 22"/>
          <p:cNvSpPr>
            <a:spLocks noChangeArrowheads="1"/>
          </p:cNvSpPr>
          <p:nvPr/>
        </p:nvSpPr>
        <p:spPr bwMode="auto">
          <a:xfrm>
            <a:off x="1123950" y="1504950"/>
            <a:ext cx="2767013" cy="70802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 sz="2000">
                <a:solidFill>
                  <a:srgbClr val="000000"/>
                </a:solidFill>
                <a:ea typeface="宋体" charset="-122"/>
              </a:rPr>
              <a:t>Create ServerSocket(6789)</a:t>
            </a:r>
            <a:endParaRPr lang="en-US" altLang="x-none" sz="2000">
              <a:solidFill>
                <a:srgbClr val="000000"/>
              </a:solidFill>
            </a:endParaRPr>
          </a:p>
        </p:txBody>
      </p:sp>
      <p:grpSp>
        <p:nvGrpSpPr>
          <p:cNvPr id="72711" name="Group 3"/>
          <p:cNvGrpSpPr>
            <a:grpSpLocks/>
          </p:cNvGrpSpPr>
          <p:nvPr/>
        </p:nvGrpSpPr>
        <p:grpSpPr bwMode="auto">
          <a:xfrm>
            <a:off x="1192213" y="3821113"/>
            <a:ext cx="2768600" cy="855662"/>
            <a:chOff x="1192678" y="3821350"/>
            <a:chExt cx="2768600" cy="855464"/>
          </a:xfrm>
        </p:grpSpPr>
        <p:sp>
          <p:nvSpPr>
            <p:cNvPr id="72716" name="Line 29"/>
            <p:cNvSpPr>
              <a:spLocks noChangeShapeType="1"/>
            </p:cNvSpPr>
            <p:nvPr/>
          </p:nvSpPr>
          <p:spPr bwMode="auto">
            <a:xfrm flipH="1">
              <a:off x="2483381" y="3821350"/>
              <a:ext cx="1977" cy="4765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2717" name="Rectangle 24"/>
            <p:cNvSpPr>
              <a:spLocks noChangeArrowheads="1"/>
            </p:cNvSpPr>
            <p:nvPr/>
          </p:nvSpPr>
          <p:spPr bwMode="auto">
            <a:xfrm>
              <a:off x="1192678" y="4276704"/>
              <a:ext cx="2768600" cy="40011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Map URL to file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</p:grpSp>
      <p:grpSp>
        <p:nvGrpSpPr>
          <p:cNvPr id="72712" name="Group 2"/>
          <p:cNvGrpSpPr>
            <a:grpSpLocks/>
          </p:cNvGrpSpPr>
          <p:nvPr/>
        </p:nvGrpSpPr>
        <p:grpSpPr bwMode="auto">
          <a:xfrm>
            <a:off x="1154113" y="2865438"/>
            <a:ext cx="2768600" cy="1038225"/>
            <a:chOff x="1154578" y="2865453"/>
            <a:chExt cx="2768600" cy="1038156"/>
          </a:xfrm>
        </p:grpSpPr>
        <p:sp>
          <p:nvSpPr>
            <p:cNvPr id="72714" name="Rectangle 23"/>
            <p:cNvSpPr>
              <a:spLocks noChangeArrowheads="1"/>
            </p:cNvSpPr>
            <p:nvPr/>
          </p:nvSpPr>
          <p:spPr bwMode="auto">
            <a:xfrm>
              <a:off x="1154578" y="3195723"/>
              <a:ext cx="2768600" cy="70788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ea typeface="宋体" charset="-122"/>
                </a:rPr>
                <a:t>read request from connSocket</a:t>
              </a:r>
              <a:endParaRPr lang="en-US" altLang="x-none" sz="2000">
                <a:solidFill>
                  <a:srgbClr val="000000"/>
                </a:solidFill>
              </a:endParaRPr>
            </a:p>
          </p:txBody>
        </p:sp>
        <p:sp>
          <p:nvSpPr>
            <p:cNvPr id="72715" name="Line 28"/>
            <p:cNvSpPr>
              <a:spLocks noChangeShapeType="1"/>
            </p:cNvSpPr>
            <p:nvPr/>
          </p:nvSpPr>
          <p:spPr bwMode="auto">
            <a:xfrm>
              <a:off x="2499190" y="2865453"/>
              <a:ext cx="0" cy="3476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" name="Rectangular Callout 6"/>
          <p:cNvSpPr>
            <a:spLocks noChangeArrowheads="1"/>
          </p:cNvSpPr>
          <p:nvPr/>
        </p:nvSpPr>
        <p:spPr bwMode="auto">
          <a:xfrm>
            <a:off x="5559425" y="2449513"/>
            <a:ext cx="2511425" cy="1385887"/>
          </a:xfrm>
          <a:prstGeom prst="wedgeRectCallout">
            <a:avLst>
              <a:gd name="adj1" fmla="val -135708"/>
              <a:gd name="adj2" fmla="val 951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800">
                <a:latin typeface="Comic Sans MS" charset="0"/>
              </a:rPr>
              <a:t>It does not have to be a static file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28B1C5E-CB3C-EB4E-A619-951B75227282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6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ourier New" charset="0"/>
                <a:ea typeface="宋体" charset="-122"/>
              </a:rPr>
              <a:t>ServerSocket</a:t>
            </a:r>
            <a:endParaRPr lang="en-US" altLang="x-none">
              <a:latin typeface="Courier New" charset="0"/>
              <a:ea typeface="ＭＳ Ｐゴシック" charset="-128"/>
            </a:endParaRP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97000"/>
            <a:ext cx="8356600" cy="5000625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b="1" dirty="0" err="1">
                <a:ea typeface="宋体" charset="-122"/>
              </a:rPr>
              <a:t>ServerSocket</a:t>
            </a:r>
            <a:r>
              <a:rPr lang="en-US" altLang="zh-CN" sz="1600" dirty="0">
                <a:ea typeface="宋体" charset="-122"/>
              </a:rPr>
              <a:t>()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creates an unbound server socket.</a:t>
            </a: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b="1" dirty="0" err="1">
                <a:ea typeface="宋体" charset="-122"/>
              </a:rPr>
              <a:t>ServerSocket</a:t>
            </a:r>
            <a:r>
              <a:rPr lang="en-US" altLang="zh-CN" sz="1600" dirty="0">
                <a:ea typeface="宋体" charset="-122"/>
              </a:rPr>
              <a:t>(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port)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creates a server socket, bound to the specified port.</a:t>
            </a: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b="1" dirty="0" err="1">
                <a:ea typeface="宋体" charset="-122"/>
              </a:rPr>
              <a:t>ServerSocket</a:t>
            </a:r>
            <a:r>
              <a:rPr lang="en-US" altLang="zh-CN" sz="1600" dirty="0">
                <a:ea typeface="宋体" charset="-122"/>
              </a:rPr>
              <a:t>(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port, 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backlog)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creates a server socket and binds it to the specified local port number, with the specified backlog.</a:t>
            </a: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b="1" dirty="0" err="1">
                <a:ea typeface="宋体" charset="-122"/>
              </a:rPr>
              <a:t>ServerSocket</a:t>
            </a:r>
            <a:r>
              <a:rPr lang="en-US" altLang="zh-CN" sz="1600" dirty="0">
                <a:ea typeface="宋体" charset="-122"/>
              </a:rPr>
              <a:t>(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port, 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backlog, </a:t>
            </a:r>
            <a:r>
              <a:rPr lang="en-US" altLang="zh-CN" sz="1600" dirty="0" err="1">
                <a:ea typeface="宋体" charset="-122"/>
              </a:rPr>
              <a:t>InetAddress</a:t>
            </a:r>
            <a:r>
              <a:rPr lang="en-US" altLang="zh-CN" sz="1600" dirty="0">
                <a:ea typeface="宋体" charset="-122"/>
              </a:rPr>
              <a:t> </a:t>
            </a:r>
            <a:r>
              <a:rPr lang="en-US" altLang="zh-CN" sz="1600" dirty="0" err="1">
                <a:ea typeface="宋体" charset="-122"/>
              </a:rPr>
              <a:t>bindAddr</a:t>
            </a:r>
            <a:r>
              <a:rPr lang="en-US" altLang="zh-CN" sz="1600" dirty="0">
                <a:ea typeface="宋体" charset="-122"/>
              </a:rPr>
              <a:t>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creates a server with the specified port, listen backlog, and local IP address to bind to.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6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b="1" dirty="0">
                <a:ea typeface="宋体" charset="-122"/>
              </a:rPr>
              <a:t>bind</a:t>
            </a:r>
            <a:r>
              <a:rPr lang="en-US" altLang="zh-CN" sz="1600" dirty="0">
                <a:ea typeface="宋体" charset="-122"/>
              </a:rPr>
              <a:t>(</a:t>
            </a:r>
            <a:r>
              <a:rPr lang="en-US" altLang="zh-CN" sz="1600" dirty="0" err="1">
                <a:ea typeface="宋体" charset="-122"/>
              </a:rPr>
              <a:t>SocketAddress</a:t>
            </a:r>
            <a:r>
              <a:rPr lang="en-US" altLang="zh-CN" sz="1600" dirty="0">
                <a:ea typeface="宋体" charset="-122"/>
              </a:rPr>
              <a:t> endpoint)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binds the </a:t>
            </a:r>
            <a:r>
              <a:rPr lang="en-US" altLang="zh-CN" sz="1400" dirty="0" err="1">
                <a:ea typeface="宋体" charset="-122"/>
              </a:rPr>
              <a:t>ServerSocket</a:t>
            </a:r>
            <a:r>
              <a:rPr lang="en-US" altLang="zh-CN" sz="1400" dirty="0">
                <a:ea typeface="宋体" charset="-122"/>
              </a:rPr>
              <a:t> to a specific address (IP address and port number). </a:t>
            </a: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b="1" dirty="0">
                <a:ea typeface="宋体" charset="-122"/>
              </a:rPr>
              <a:t>bind</a:t>
            </a:r>
            <a:r>
              <a:rPr lang="en-US" altLang="zh-CN" sz="1600" dirty="0">
                <a:ea typeface="宋体" charset="-122"/>
              </a:rPr>
              <a:t>(</a:t>
            </a:r>
            <a:r>
              <a:rPr lang="en-US" altLang="zh-CN" sz="1600" dirty="0" err="1">
                <a:ea typeface="宋体" charset="-122"/>
              </a:rPr>
              <a:t>SocketAddress</a:t>
            </a:r>
            <a:r>
              <a:rPr lang="en-US" altLang="zh-CN" sz="1600" dirty="0">
                <a:ea typeface="宋体" charset="-122"/>
              </a:rPr>
              <a:t> endpoint, 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backlog)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binds the </a:t>
            </a:r>
            <a:r>
              <a:rPr lang="en-US" altLang="zh-CN" sz="1400" dirty="0" err="1">
                <a:ea typeface="宋体" charset="-122"/>
              </a:rPr>
              <a:t>ServerSocket</a:t>
            </a:r>
            <a:r>
              <a:rPr lang="en-US" altLang="zh-CN" sz="1400" dirty="0">
                <a:ea typeface="宋体" charset="-122"/>
              </a:rPr>
              <a:t> to a specific address (IP address and port number).</a:t>
            </a: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6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dirty="0">
                <a:ea typeface="宋体" charset="-122"/>
              </a:rPr>
              <a:t>Socket </a:t>
            </a:r>
            <a:r>
              <a:rPr lang="en-US" altLang="zh-CN" sz="1600" b="1" dirty="0">
                <a:ea typeface="宋体" charset="-122"/>
              </a:rPr>
              <a:t>accept</a:t>
            </a:r>
            <a:r>
              <a:rPr lang="en-US" altLang="zh-CN" sz="1600" dirty="0">
                <a:ea typeface="宋体" charset="-122"/>
              </a:rPr>
              <a:t>()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listens for a connection to be made to this socket and accepts it.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6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800" b="1" dirty="0">
                <a:ea typeface="ＭＳ Ｐゴシック" charset="-128"/>
              </a:rPr>
              <a:t>close</a:t>
            </a:r>
            <a:r>
              <a:rPr lang="en-US" altLang="x-none" sz="1800" dirty="0">
                <a:ea typeface="ＭＳ Ｐゴシック" charset="-128"/>
              </a:rPr>
              <a:t>() </a:t>
            </a:r>
            <a:endParaRPr lang="en-US" altLang="zh-CN" sz="18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ZapfDingbats" charset="0"/>
              <a:buNone/>
            </a:pPr>
            <a:r>
              <a:rPr lang="en-US" altLang="zh-CN" sz="1600" dirty="0">
                <a:ea typeface="宋体" charset="-122"/>
              </a:rPr>
              <a:t>c</a:t>
            </a:r>
            <a:r>
              <a:rPr lang="en-US" altLang="x-none" sz="1600" dirty="0">
                <a:ea typeface="ＭＳ Ｐゴシック" charset="-128"/>
              </a:rPr>
              <a:t>loses this socket. </a:t>
            </a:r>
          </a:p>
        </p:txBody>
      </p:sp>
    </p:spTree>
    <p:extLst>
      <p:ext uri="{BB962C8B-B14F-4D97-AF65-F5344CB8AC3E}">
        <p14:creationId xmlns:p14="http://schemas.microsoft.com/office/powerpoint/2010/main" val="359253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C234C43-A668-CF4A-8821-761715920426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7</a:t>
            </a:fld>
            <a:endParaRPr lang="en-US" altLang="x-none" sz="1400" dirty="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ourier New" charset="0"/>
                <a:ea typeface="宋体" charset="-122"/>
              </a:rPr>
              <a:t>(Client)Socket</a:t>
            </a:r>
            <a:endParaRPr lang="en-US" altLang="x-none">
              <a:latin typeface="Courier New" charset="0"/>
              <a:ea typeface="ＭＳ Ｐゴシック" charset="-128"/>
            </a:endParaRP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97000"/>
            <a:ext cx="8134350" cy="54610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Socket</a:t>
            </a:r>
            <a:r>
              <a:rPr lang="en-US" altLang="x-none" sz="1600" dirty="0">
                <a:ea typeface="ＭＳ Ｐゴシック" charset="-128"/>
              </a:rPr>
              <a:t>(</a:t>
            </a:r>
            <a:r>
              <a:rPr lang="en-US" altLang="x-none" sz="1600" dirty="0" err="1">
                <a:ea typeface="ＭＳ Ｐゴシック" charset="-128"/>
              </a:rPr>
              <a:t>InetAddress</a:t>
            </a:r>
            <a:r>
              <a:rPr lang="en-US" altLang="x-none" sz="1600" dirty="0">
                <a:ea typeface="ＭＳ Ｐゴシック" charset="-128"/>
              </a:rPr>
              <a:t> address,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 port)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reates a stream socket and connects it to the specified port number at the specified IP address. </a:t>
            </a: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Socket</a:t>
            </a:r>
            <a:r>
              <a:rPr lang="en-US" altLang="x-none" sz="1600" dirty="0">
                <a:ea typeface="ＭＳ Ｐゴシック" charset="-128"/>
              </a:rPr>
              <a:t>(</a:t>
            </a:r>
            <a:r>
              <a:rPr lang="en-US" altLang="x-none" sz="1600" dirty="0" err="1">
                <a:ea typeface="ＭＳ Ｐゴシック" charset="-128"/>
              </a:rPr>
              <a:t>InetAddress</a:t>
            </a:r>
            <a:r>
              <a:rPr lang="en-US" altLang="x-none" sz="1600" dirty="0">
                <a:ea typeface="ＭＳ Ｐゴシック" charset="-128"/>
              </a:rPr>
              <a:t> address,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 port, </a:t>
            </a:r>
            <a:r>
              <a:rPr lang="en-US" altLang="x-none" sz="1600" dirty="0" err="1">
                <a:ea typeface="ＭＳ Ｐゴシック" charset="-128"/>
              </a:rPr>
              <a:t>InetAddress</a:t>
            </a:r>
            <a:r>
              <a:rPr lang="en-US" altLang="x-none" sz="1600" dirty="0">
                <a:ea typeface="ＭＳ Ｐゴシック" charset="-128"/>
              </a:rPr>
              <a:t> </a:t>
            </a:r>
            <a:r>
              <a:rPr lang="en-US" altLang="x-none" sz="1600" dirty="0" err="1">
                <a:ea typeface="ＭＳ Ｐゴシック" charset="-128"/>
              </a:rPr>
              <a:t>localAddr</a:t>
            </a:r>
            <a:r>
              <a:rPr lang="en-US" altLang="x-none" sz="1600" dirty="0">
                <a:ea typeface="ＭＳ Ｐゴシック" charset="-128"/>
              </a:rPr>
              <a:t>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 </a:t>
            </a:r>
            <a:r>
              <a:rPr lang="en-US" altLang="x-none" sz="1600" dirty="0" err="1">
                <a:ea typeface="ＭＳ Ｐゴシック" charset="-128"/>
              </a:rPr>
              <a:t>localPort</a:t>
            </a:r>
            <a:r>
              <a:rPr lang="en-US" altLang="x-none" sz="1600" dirty="0">
                <a:ea typeface="ＭＳ Ｐゴシック" charset="-128"/>
              </a:rPr>
              <a:t>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reates a socket and connects it to the specified remote address on the specified remote port. </a:t>
            </a: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Socket</a:t>
            </a:r>
            <a:r>
              <a:rPr lang="en-US" altLang="x-none" sz="1600" dirty="0">
                <a:ea typeface="ＭＳ Ｐゴシック" charset="-128"/>
              </a:rPr>
              <a:t>(String host,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 port)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reates a stream socket and connects it to the specified port number on the named host. </a:t>
            </a:r>
            <a:endParaRPr lang="en-US" altLang="zh-CN" sz="14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bind</a:t>
            </a:r>
            <a:r>
              <a:rPr lang="en-US" altLang="x-none" sz="1600" dirty="0">
                <a:ea typeface="ＭＳ Ｐゴシック" charset="-128"/>
              </a:rPr>
              <a:t>(</a:t>
            </a:r>
            <a:r>
              <a:rPr lang="en-US" altLang="x-none" sz="1600" dirty="0" err="1">
                <a:ea typeface="ＭＳ Ｐゴシック" charset="-128"/>
              </a:rPr>
              <a:t>SocketAddress</a:t>
            </a:r>
            <a:r>
              <a:rPr lang="en-US" altLang="x-none" sz="1600" dirty="0">
                <a:ea typeface="ＭＳ Ｐゴシック" charset="-128"/>
              </a:rPr>
              <a:t> </a:t>
            </a:r>
            <a:r>
              <a:rPr lang="en-US" altLang="x-none" sz="1600" dirty="0" err="1">
                <a:ea typeface="ＭＳ Ｐゴシック" charset="-128"/>
              </a:rPr>
              <a:t>bindpoint</a:t>
            </a:r>
            <a:r>
              <a:rPr lang="en-US" altLang="x-none" sz="1600" dirty="0">
                <a:ea typeface="ＭＳ Ｐゴシック" charset="-128"/>
              </a:rPr>
              <a:t>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b</a:t>
            </a:r>
            <a:r>
              <a:rPr lang="en-US" altLang="x-none" sz="1400" dirty="0">
                <a:ea typeface="ＭＳ Ｐゴシック" charset="-128"/>
              </a:rPr>
              <a:t>inds the socket to a local address. </a:t>
            </a:r>
            <a:endParaRPr lang="en-US" altLang="zh-CN" sz="14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connect</a:t>
            </a:r>
            <a:r>
              <a:rPr lang="en-US" altLang="x-none" sz="1600" dirty="0">
                <a:ea typeface="ＭＳ Ｐゴシック" charset="-128"/>
              </a:rPr>
              <a:t>(</a:t>
            </a:r>
            <a:r>
              <a:rPr lang="en-US" altLang="x-none" sz="1600" dirty="0" err="1">
                <a:ea typeface="ＭＳ Ｐゴシック" charset="-128"/>
              </a:rPr>
              <a:t>SocketAddress</a:t>
            </a:r>
            <a:r>
              <a:rPr lang="en-US" altLang="x-none" sz="1600" dirty="0">
                <a:ea typeface="ＭＳ Ｐゴシック" charset="-128"/>
              </a:rPr>
              <a:t> endpoint)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onnects this socket to the</a:t>
            </a:r>
            <a:r>
              <a:rPr lang="en-US" altLang="zh-CN" sz="1400" dirty="0">
                <a:ea typeface="宋体" charset="-122"/>
              </a:rPr>
              <a:t> </a:t>
            </a:r>
            <a:r>
              <a:rPr lang="en-US" altLang="x-none" sz="1400" dirty="0">
                <a:ea typeface="ＭＳ Ｐゴシック" charset="-128"/>
              </a:rPr>
              <a:t>server. </a:t>
            </a: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connect</a:t>
            </a:r>
            <a:r>
              <a:rPr lang="en-US" altLang="x-none" sz="1600" dirty="0">
                <a:ea typeface="ＭＳ Ｐゴシック" charset="-128"/>
              </a:rPr>
              <a:t>(</a:t>
            </a:r>
            <a:r>
              <a:rPr lang="en-US" altLang="x-none" sz="1600" dirty="0" err="1">
                <a:ea typeface="ＭＳ Ｐゴシック" charset="-128"/>
              </a:rPr>
              <a:t>SocketAddress</a:t>
            </a:r>
            <a:r>
              <a:rPr lang="en-US" altLang="x-none" sz="1600" dirty="0">
                <a:ea typeface="ＭＳ Ｐゴシック" charset="-128"/>
              </a:rPr>
              <a:t> endpoint,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 timeout)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onnects this socket to the server with a specified timeout value.</a:t>
            </a:r>
            <a:endParaRPr lang="en-US" altLang="zh-CN" sz="14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dirty="0" err="1">
                <a:ea typeface="ＭＳ Ｐゴシック" charset="-128"/>
              </a:rPr>
              <a:t>InputStream</a:t>
            </a:r>
            <a:r>
              <a:rPr lang="en-US" altLang="x-none" sz="1600" dirty="0">
                <a:ea typeface="ＭＳ Ｐゴシック" charset="-128"/>
              </a:rPr>
              <a:t> </a:t>
            </a:r>
            <a:r>
              <a:rPr lang="en-US" altLang="x-none" sz="1600" b="1" dirty="0" err="1">
                <a:ea typeface="ＭＳ Ｐゴシック" charset="-128"/>
              </a:rPr>
              <a:t>getInputStream</a:t>
            </a:r>
            <a:r>
              <a:rPr lang="en-US" altLang="x-none" sz="1600" dirty="0">
                <a:ea typeface="ＭＳ Ｐゴシック" charset="-128"/>
              </a:rPr>
              <a:t>()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r</a:t>
            </a:r>
            <a:r>
              <a:rPr lang="en-US" altLang="x-none" sz="1400" dirty="0">
                <a:ea typeface="ＭＳ Ｐゴシック" charset="-128"/>
              </a:rPr>
              <a:t>eturns an input stream for this socket.</a:t>
            </a: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dirty="0" err="1">
                <a:ea typeface="ＭＳ Ｐゴシック" charset="-128"/>
              </a:rPr>
              <a:t>OutputStream</a:t>
            </a:r>
            <a:r>
              <a:rPr lang="en-US" altLang="x-none" sz="1600" dirty="0">
                <a:ea typeface="ＭＳ Ｐゴシック" charset="-128"/>
              </a:rPr>
              <a:t> </a:t>
            </a:r>
            <a:r>
              <a:rPr lang="en-US" altLang="x-none" sz="1600" b="1" dirty="0" err="1">
                <a:ea typeface="ＭＳ Ｐゴシック" charset="-128"/>
              </a:rPr>
              <a:t>getOutputStream</a:t>
            </a:r>
            <a:r>
              <a:rPr lang="en-US" altLang="x-none" sz="1600" dirty="0">
                <a:ea typeface="ＭＳ Ｐゴシック" charset="-128"/>
              </a:rPr>
              <a:t>()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r</a:t>
            </a:r>
            <a:r>
              <a:rPr lang="en-US" altLang="x-none" sz="1400" dirty="0">
                <a:ea typeface="ＭＳ Ｐゴシック" charset="-128"/>
              </a:rPr>
              <a:t>eturns an output stream for this socket.</a:t>
            </a:r>
            <a:endParaRPr lang="en-US" altLang="zh-CN" sz="14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close</a:t>
            </a:r>
            <a:r>
              <a:rPr lang="en-US" altLang="x-none" sz="1600" dirty="0">
                <a:ea typeface="ＭＳ Ｐゴシック" charset="-128"/>
              </a:rPr>
              <a:t>()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ZapfDingbats" charset="0"/>
              <a:buNone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loses this socket. </a:t>
            </a:r>
          </a:p>
        </p:txBody>
      </p:sp>
    </p:spTree>
    <p:extLst>
      <p:ext uri="{BB962C8B-B14F-4D97-AF65-F5344CB8AC3E}">
        <p14:creationId xmlns:p14="http://schemas.microsoft.com/office/powerpoint/2010/main" val="157136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561EFF8-6F56-344E-84BF-E539C20AEDF9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8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Simple TCP Example</a:t>
            </a:r>
            <a:endParaRPr lang="en-US" altLang="x-none">
              <a:ea typeface="ＭＳ Ｐゴシック" charset="-128"/>
            </a:endParaRPr>
          </a:p>
        </p:txBody>
      </p:sp>
      <p:graphicFrame>
        <p:nvGraphicFramePr>
          <p:cNvPr id="74755" name="Object 2"/>
          <p:cNvGraphicFramePr>
            <a:graphicFrameLocks noGrp="1" noChangeAspect="1"/>
          </p:cNvGraphicFramePr>
          <p:nvPr>
            <p:ph type="body" sz="half" idx="1"/>
          </p:nvPr>
        </p:nvGraphicFramePr>
        <p:xfrm>
          <a:off x="3835400" y="1546225"/>
          <a:ext cx="5308600" cy="436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8" name="Photo Editor Photo" r:id="rId4" imgW="11304762" imgH="9307224" progId="MSPhotoEd.3">
                  <p:embed/>
                </p:oleObj>
              </mc:Choice>
              <mc:Fallback>
                <p:oleObj name="Photo Editor Photo" r:id="rId4" imgW="11304762" imgH="9307224" progId="MSPhotoEd.3">
                  <p:embed/>
                  <p:pic>
                    <p:nvPicPr>
                      <p:cNvPr id="7475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374" r="12230"/>
                      <a:stretch>
                        <a:fillRect/>
                      </a:stretch>
                    </p:blipFill>
                    <p:spPr bwMode="auto">
                      <a:xfrm>
                        <a:off x="3835400" y="1546225"/>
                        <a:ext cx="5308600" cy="436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6" name="Rectangle 3"/>
          <p:cNvSpPr txBox="1">
            <a:spLocks noChangeArrowheads="1"/>
          </p:cNvSpPr>
          <p:nvPr/>
        </p:nvSpPr>
        <p:spPr bwMode="auto">
          <a:xfrm>
            <a:off x="236538" y="1620838"/>
            <a:ext cx="4114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>
                <a:solidFill>
                  <a:srgbClr val="FF0000"/>
                </a:solidFill>
                <a:latin typeface="Comic Sans MS" charset="0"/>
              </a:rPr>
              <a:t>Example client-server app:</a:t>
            </a:r>
            <a:endParaRPr lang="en-US" altLang="x-none">
              <a:solidFill>
                <a:srgbClr val="000000"/>
              </a:solidFill>
              <a:latin typeface="Comic Sans MS" charset="0"/>
            </a:endParaRP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1) client reads line from standard input (</a:t>
            </a:r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inFromUser</a:t>
            </a: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 stream) , sends to server via socket (</a:t>
            </a:r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outToServer</a:t>
            </a: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 stream)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2) server reads line from socket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3) server converts line to uppercase, sends back to client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4) client reads, prints  modified line from socket (</a:t>
            </a:r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inFromServer</a:t>
            </a: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 stream)</a:t>
            </a:r>
          </a:p>
        </p:txBody>
      </p:sp>
    </p:spTree>
    <p:extLst>
      <p:ext uri="{BB962C8B-B14F-4D97-AF65-F5344CB8AC3E}">
        <p14:creationId xmlns:p14="http://schemas.microsoft.com/office/powerpoint/2010/main" val="771384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Example: Java client (TCP)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76802" name="Rectangle 3"/>
          <p:cNvSpPr>
            <a:spLocks noChangeArrowheads="1"/>
          </p:cNvSpPr>
          <p:nvPr/>
        </p:nvSpPr>
        <p:spPr bwMode="auto">
          <a:xfrm>
            <a:off x="2185988" y="1347788"/>
            <a:ext cx="6888162" cy="532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import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java.io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.*; 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import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java.net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.*; 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class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TCPClient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{ </a:t>
            </a:r>
          </a:p>
          <a:p>
            <a:pPr algn="l"/>
            <a:endParaRPr lang="en-US" altLang="x-none" sz="1800" dirty="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   public static void main(String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argv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[]) throws Exception 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   { 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       String sentence; 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       String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modifiedSentence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; </a:t>
            </a:r>
          </a:p>
          <a:p>
            <a:pPr algn="l"/>
            <a:endParaRPr lang="en-US" altLang="x-none" sz="1800" dirty="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      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BufferedReader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inFromUser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= 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         new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BufferedReader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(new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InputStreamReader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(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System.in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)); 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       sentence =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inFromUser.readLine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(); </a:t>
            </a:r>
            <a:br>
              <a:rPr lang="en-US" altLang="x-none" sz="1800" dirty="0">
                <a:solidFill>
                  <a:srgbClr val="000000"/>
                </a:solidFill>
                <a:latin typeface="Arial" charset="0"/>
              </a:rPr>
            </a:br>
            <a:endParaRPr lang="en-US" altLang="x-none" sz="1800" dirty="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       Socket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clientSocket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= new Socket(</a:t>
            </a:r>
            <a:r>
              <a:rPr lang="ja-JP" altLang="en-US" sz="18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ja-JP" sz="1800" dirty="0" err="1">
                <a:solidFill>
                  <a:srgbClr val="000000"/>
                </a:solidFill>
                <a:latin typeface="Arial" charset="0"/>
              </a:rPr>
              <a:t>server.name</a:t>
            </a:r>
            <a:r>
              <a:rPr lang="en-US" altLang="ja-JP" sz="1800" dirty="0">
                <a:solidFill>
                  <a:srgbClr val="000000"/>
                </a:solidFill>
                <a:latin typeface="Arial" charset="0"/>
              </a:rPr>
              <a:t>", 6789); </a:t>
            </a:r>
          </a:p>
          <a:p>
            <a:pPr algn="l"/>
            <a:endParaRPr lang="en-US" altLang="x-none" sz="1800" dirty="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      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DataOutputStream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outToServer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= 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         new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DataOutputStream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(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clientSocket.getOutputStream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());</a:t>
            </a:r>
            <a:r>
              <a:rPr lang="en-US" altLang="x-none" sz="1800" dirty="0">
                <a:solidFill>
                  <a:srgbClr val="000000"/>
                </a:solidFill>
              </a:rPr>
              <a:t> </a:t>
            </a:r>
          </a:p>
          <a:p>
            <a:pPr algn="l"/>
            <a:endParaRPr lang="en-US" altLang="x-none" sz="1800" dirty="0">
              <a:solidFill>
                <a:srgbClr val="000000"/>
              </a:solidFill>
            </a:endParaRPr>
          </a:p>
          <a:p>
            <a:pPr algn="l"/>
            <a:r>
              <a:rPr lang="en-US" altLang="x-none" sz="1600" dirty="0">
                <a:solidFill>
                  <a:srgbClr val="000000"/>
                </a:solidFill>
              </a:rPr>
              <a:t>        </a:t>
            </a:r>
          </a:p>
        </p:txBody>
      </p:sp>
      <p:sp>
        <p:nvSpPr>
          <p:cNvPr id="76803" name="Text Box 4"/>
          <p:cNvSpPr txBox="1">
            <a:spLocks noChangeArrowheads="1"/>
          </p:cNvSpPr>
          <p:nvPr/>
        </p:nvSpPr>
        <p:spPr bwMode="auto">
          <a:xfrm>
            <a:off x="700088" y="3810000"/>
            <a:ext cx="15335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Create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input stream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76804" name="Text Box 5"/>
          <p:cNvSpPr txBox="1">
            <a:spLocks noChangeArrowheads="1"/>
          </p:cNvSpPr>
          <p:nvPr/>
        </p:nvSpPr>
        <p:spPr bwMode="auto">
          <a:xfrm>
            <a:off x="166688" y="4633913"/>
            <a:ext cx="206851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Create 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client socket, 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connect to 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76805" name="Text Box 6"/>
          <p:cNvSpPr txBox="1">
            <a:spLocks noChangeArrowheads="1"/>
          </p:cNvSpPr>
          <p:nvPr/>
        </p:nvSpPr>
        <p:spPr bwMode="auto">
          <a:xfrm>
            <a:off x="0" y="5549900"/>
            <a:ext cx="22161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Create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output stream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attached to socket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76806" name="Freeform 7"/>
          <p:cNvSpPr>
            <a:spLocks/>
          </p:cNvSpPr>
          <p:nvPr/>
        </p:nvSpPr>
        <p:spPr bwMode="auto">
          <a:xfrm>
            <a:off x="2081213" y="3890963"/>
            <a:ext cx="123825" cy="542925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6807" name="Line 8"/>
          <p:cNvSpPr>
            <a:spLocks noChangeShapeType="1"/>
          </p:cNvSpPr>
          <p:nvPr/>
        </p:nvSpPr>
        <p:spPr bwMode="auto">
          <a:xfrm flipV="1">
            <a:off x="2214563" y="4152900"/>
            <a:ext cx="361950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6808" name="Freeform 9"/>
          <p:cNvSpPr>
            <a:spLocks/>
          </p:cNvSpPr>
          <p:nvPr/>
        </p:nvSpPr>
        <p:spPr bwMode="auto">
          <a:xfrm>
            <a:off x="2081213" y="4733925"/>
            <a:ext cx="123825" cy="766763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6809" name="Line 10"/>
          <p:cNvSpPr>
            <a:spLocks noChangeShapeType="1"/>
          </p:cNvSpPr>
          <p:nvPr/>
        </p:nvSpPr>
        <p:spPr bwMode="auto">
          <a:xfrm>
            <a:off x="2209800" y="5116513"/>
            <a:ext cx="423863" cy="317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6810" name="Freeform 11"/>
          <p:cNvSpPr>
            <a:spLocks/>
          </p:cNvSpPr>
          <p:nvPr/>
        </p:nvSpPr>
        <p:spPr bwMode="auto">
          <a:xfrm>
            <a:off x="2109788" y="5648325"/>
            <a:ext cx="123825" cy="804863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6811" name="Line 12"/>
          <p:cNvSpPr>
            <a:spLocks noChangeShapeType="1"/>
          </p:cNvSpPr>
          <p:nvPr/>
        </p:nvSpPr>
        <p:spPr bwMode="auto">
          <a:xfrm flipV="1">
            <a:off x="2238375" y="5748338"/>
            <a:ext cx="361950" cy="14287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1B163F5C-5E22-4342-861B-4036F8A2F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C234C43-A668-CF4A-8821-761715920426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9</a:t>
            </a:fld>
            <a:endParaRPr lang="en-US" altLang="x-none" sz="1400" dirty="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21684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7389</TotalTime>
  <Words>3787</Words>
  <Application>Microsoft Macintosh PowerPoint</Application>
  <PresentationFormat>On-screen Show (4:3)</PresentationFormat>
  <Paragraphs>889</Paragraphs>
  <Slides>59</Slides>
  <Notes>58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74" baseType="lpstr">
      <vt:lpstr>ＭＳ Ｐゴシック</vt:lpstr>
      <vt:lpstr>宋体</vt:lpstr>
      <vt:lpstr>ZapfDingbats</vt:lpstr>
      <vt:lpstr>Arial</vt:lpstr>
      <vt:lpstr>Calibri</vt:lpstr>
      <vt:lpstr>Cambria Math</vt:lpstr>
      <vt:lpstr>Comic Sans MS</vt:lpstr>
      <vt:lpstr>Courier New</vt:lpstr>
      <vt:lpstr>Symbol</vt:lpstr>
      <vt:lpstr>Times New Roman</vt:lpstr>
      <vt:lpstr>Wingdings</vt:lpstr>
      <vt:lpstr>Default Design</vt:lpstr>
      <vt:lpstr>3_Default Design</vt:lpstr>
      <vt:lpstr>Photo Editor Photo</vt:lpstr>
      <vt:lpstr>Clip</vt:lpstr>
      <vt:lpstr>Network Applications: TCP Socket Programming; File Transfer Protocol； HTTP/1.0</vt:lpstr>
      <vt:lpstr>Outline </vt:lpstr>
      <vt:lpstr>Admin. </vt:lpstr>
      <vt:lpstr>Recap: TCP Sockets</vt:lpstr>
      <vt:lpstr>Server Flow</vt:lpstr>
      <vt:lpstr>ServerSocket</vt:lpstr>
      <vt:lpstr>(Client)Socket</vt:lpstr>
      <vt:lpstr>Simple TCP Example</vt:lpstr>
      <vt:lpstr>Example: Java client (TCP)</vt:lpstr>
      <vt:lpstr>OutputStream</vt:lpstr>
      <vt:lpstr>InputStream</vt:lpstr>
      <vt:lpstr>Example: Java client (TCP), cont.</vt:lpstr>
      <vt:lpstr>Example: Java server (TCP)</vt:lpstr>
      <vt:lpstr>Demo</vt:lpstr>
      <vt:lpstr>PowerPoint Presentation</vt:lpstr>
      <vt:lpstr>PowerPoint Presentation</vt:lpstr>
      <vt:lpstr>PowerPoint Presentation</vt:lpstr>
      <vt:lpstr>PowerPoint Presentation</vt:lpstr>
      <vt:lpstr>Demo</vt:lpstr>
      <vt:lpstr>Example: Java server (TCP)</vt:lpstr>
      <vt:lpstr>PowerPoint Presentation</vt:lpstr>
      <vt:lpstr>Example: Java server (TCP): Processing</vt:lpstr>
      <vt:lpstr>Example: Java server (TCP): Output</vt:lpstr>
      <vt:lpstr>Analysis</vt:lpstr>
      <vt:lpstr>Analysis</vt:lpstr>
      <vt:lpstr>Analysis</vt:lpstr>
      <vt:lpstr>Summary: Basic Socket Programming</vt:lpstr>
      <vt:lpstr>Outline </vt:lpstr>
      <vt:lpstr>FTP: the File Transfer Protocol</vt:lpstr>
      <vt:lpstr>PowerPoint Presentation</vt:lpstr>
      <vt:lpstr>FTP Protocol Design</vt:lpstr>
      <vt:lpstr>FTP: A Client-Server Application with Separate Control, Data Connections</vt:lpstr>
      <vt:lpstr>Traditional FTP: Client Specifies Port for Data Connection</vt:lpstr>
      <vt:lpstr>Example using telnet/nc</vt:lpstr>
      <vt:lpstr>Problem of the Client PORT Approach</vt:lpstr>
      <vt:lpstr>FTP PASV: Server Specifies Data Port, Client Initiates Connection</vt:lpstr>
      <vt:lpstr>Example</vt:lpstr>
      <vt:lpstr>FTP Extensions</vt:lpstr>
      <vt:lpstr>Data Transfer Structure</vt:lpstr>
      <vt:lpstr>FTP Evaluation</vt:lpstr>
      <vt:lpstr>Outline </vt:lpstr>
      <vt:lpstr>From Opaque Files to Web Pages</vt:lpstr>
      <vt:lpstr>HTTP is Still Evolving</vt:lpstr>
      <vt:lpstr>HTTP 1.0 Message Flow</vt:lpstr>
      <vt:lpstr>HTTP 1.0 Message Flow (more detail)</vt:lpstr>
      <vt:lpstr>HTTP 1.0 Message Flow (cont.)</vt:lpstr>
      <vt:lpstr>Discussion</vt:lpstr>
      <vt:lpstr>HTTP1.0 Message Flow</vt:lpstr>
      <vt:lpstr>PowerPoint Presentation</vt:lpstr>
      <vt:lpstr>Trying out HTTP (client side) for yourself</vt:lpstr>
      <vt:lpstr>Trying out HTTP (client side) for yourself</vt:lpstr>
      <vt:lpstr>HTTP Request Message Example: GET</vt:lpstr>
      <vt:lpstr>HTTP Response Message</vt:lpstr>
      <vt:lpstr>HTTP Response Status Codes</vt:lpstr>
      <vt:lpstr>Trying Use Chrome to visit Course Page</vt:lpstr>
      <vt:lpstr>Design Exercise</vt:lpstr>
      <vt:lpstr>Basic HTTP Server Workflow</vt:lpstr>
      <vt:lpstr>Example Code</vt:lpstr>
      <vt:lpstr>Static -&gt; Dynamic Content</vt:lpstr>
    </vt:vector>
  </TitlesOfParts>
  <Company>Yale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I</dc:title>
  <dc:creator>Yang Richard Yang</dc:creator>
  <cp:lastModifiedBy>Qiao Xiang</cp:lastModifiedBy>
  <cp:revision>497</cp:revision>
  <cp:lastPrinted>2016-02-10T18:25:21Z</cp:lastPrinted>
  <dcterms:created xsi:type="dcterms:W3CDTF">1999-10-08T19:08:27Z</dcterms:created>
  <dcterms:modified xsi:type="dcterms:W3CDTF">2022-10-05T02:26:36Z</dcterms:modified>
</cp:coreProperties>
</file>